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76" r:id="rId9"/>
    <p:sldId id="264" r:id="rId10"/>
    <p:sldId id="277" r:id="rId11"/>
    <p:sldId id="263" r:id="rId12"/>
    <p:sldId id="265" r:id="rId13"/>
    <p:sldId id="266" r:id="rId14"/>
    <p:sldId id="267" r:id="rId15"/>
    <p:sldId id="268" r:id="rId16"/>
    <p:sldId id="269" r:id="rId17"/>
    <p:sldId id="270" r:id="rId18"/>
    <p:sldId id="272" r:id="rId19"/>
    <p:sldId id="273" r:id="rId20"/>
    <p:sldId id="274" r:id="rId2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15" autoAdjust="0"/>
    <p:restoredTop sz="94660"/>
  </p:normalViewPr>
  <p:slideViewPr>
    <p:cSldViewPr>
      <p:cViewPr varScale="1">
        <p:scale>
          <a:sx n="69" d="100"/>
          <a:sy n="69" d="100"/>
        </p:scale>
        <p:origin x="1416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E332B39-E75C-4812-9F24-55F341CF13CD}" type="datetimeFigureOut">
              <a:rPr lang="en-US" smtClean="0"/>
              <a:t>3/23/2017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FDE069A-B77B-4C0C-8F5A-1D1D866DDC76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DE069A-B77B-4C0C-8F5A-1D1D866DDC76}" type="slidenum">
              <a:rPr lang="en-US" smtClean="0"/>
              <a:t>11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39BD68-4AB4-4948-A309-5FB89B08D610}" type="datetimeFigureOut">
              <a:rPr lang="en-US" smtClean="0"/>
              <a:t>3/23/2017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378EB3-115D-443F-81D2-EEA79E31EC9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39BD68-4AB4-4948-A309-5FB89B08D610}" type="datetimeFigureOut">
              <a:rPr lang="en-US" smtClean="0"/>
              <a:t>3/23/2017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378EB3-115D-443F-81D2-EEA79E31EC9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39BD68-4AB4-4948-A309-5FB89B08D610}" type="datetimeFigureOut">
              <a:rPr lang="en-US" smtClean="0"/>
              <a:t>3/23/2017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378EB3-115D-443F-81D2-EEA79E31EC9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39BD68-4AB4-4948-A309-5FB89B08D610}" type="datetimeFigureOut">
              <a:rPr lang="en-US" smtClean="0"/>
              <a:t>3/23/2017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378EB3-115D-443F-81D2-EEA79E31EC9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39BD68-4AB4-4948-A309-5FB89B08D610}" type="datetimeFigureOut">
              <a:rPr lang="en-US" smtClean="0"/>
              <a:t>3/23/2017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378EB3-115D-443F-81D2-EEA79E31EC9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39BD68-4AB4-4948-A309-5FB89B08D610}" type="datetimeFigureOut">
              <a:rPr lang="en-US" smtClean="0"/>
              <a:t>3/23/2017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378EB3-115D-443F-81D2-EEA79E31EC9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39BD68-4AB4-4948-A309-5FB89B08D610}" type="datetimeFigureOut">
              <a:rPr lang="en-US" smtClean="0"/>
              <a:t>3/23/2017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378EB3-115D-443F-81D2-EEA79E31EC9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39BD68-4AB4-4948-A309-5FB89B08D610}" type="datetimeFigureOut">
              <a:rPr lang="en-US" smtClean="0"/>
              <a:t>3/23/2017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378EB3-115D-443F-81D2-EEA79E31EC9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39BD68-4AB4-4948-A309-5FB89B08D610}" type="datetimeFigureOut">
              <a:rPr lang="en-US" smtClean="0"/>
              <a:t>3/23/2017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378EB3-115D-443F-81D2-EEA79E31EC9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39BD68-4AB4-4948-A309-5FB89B08D610}" type="datetimeFigureOut">
              <a:rPr lang="en-US" smtClean="0"/>
              <a:t>3/23/2017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378EB3-115D-443F-81D2-EEA79E31EC9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39BD68-4AB4-4948-A309-5FB89B08D610}" type="datetimeFigureOut">
              <a:rPr lang="en-US" smtClean="0"/>
              <a:t>3/23/2017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378EB3-115D-443F-81D2-EEA79E31EC9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39BD68-4AB4-4948-A309-5FB89B08D610}" type="datetimeFigureOut">
              <a:rPr lang="en-US" smtClean="0"/>
              <a:t>3/23/2017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378EB3-115D-443F-81D2-EEA79E31EC9E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 smtClean="0"/>
              <a:t>Unit 7, Part 3 Notes: Sex-Linked Traits and </a:t>
            </a:r>
            <a:r>
              <a:rPr lang="en-US" b="1" dirty="0" err="1" smtClean="0"/>
              <a:t>Dihybrid</a:t>
            </a:r>
            <a:r>
              <a:rPr lang="en-US" b="1" dirty="0" smtClean="0"/>
              <a:t> Crosses</a:t>
            </a:r>
            <a:endParaRPr lang="en-US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Pre-AP Biology, Mrs. </a:t>
            </a:r>
            <a:r>
              <a:rPr lang="en-US" dirty="0" err="1" smtClean="0">
                <a:solidFill>
                  <a:schemeClr val="tx1"/>
                </a:solidFill>
              </a:rPr>
              <a:t>Krouse</a:t>
            </a:r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0"/>
            <a:ext cx="8458200" cy="5486400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US" dirty="0"/>
              <a:t>17) Punnett square reminders…</a:t>
            </a:r>
          </a:p>
          <a:p>
            <a:pPr>
              <a:buNone/>
            </a:pPr>
            <a:r>
              <a:rPr lang="en-US" dirty="0"/>
              <a:t>		-Why do we use a Punnett square</a:t>
            </a:r>
            <a:r>
              <a:rPr lang="en-US" dirty="0" smtClean="0"/>
              <a:t>?</a:t>
            </a:r>
          </a:p>
          <a:p>
            <a:pPr>
              <a:buNone/>
            </a:pPr>
            <a:r>
              <a:rPr lang="en-US" dirty="0"/>
              <a:t>	</a:t>
            </a:r>
            <a:r>
              <a:rPr lang="en-US" dirty="0" smtClean="0"/>
              <a:t>	</a:t>
            </a:r>
            <a:r>
              <a:rPr lang="en-US" dirty="0" smtClean="0">
                <a:solidFill>
                  <a:srgbClr val="FF0000"/>
                </a:solidFill>
              </a:rPr>
              <a:t>To predict genotype and phenotype 	frequencies in the offspring based on the 	parent genotypes </a:t>
            </a:r>
            <a:endParaRPr lang="en-US" dirty="0">
              <a:solidFill>
                <a:srgbClr val="FF0000"/>
              </a:solidFill>
            </a:endParaRPr>
          </a:p>
          <a:p>
            <a:pPr>
              <a:buNone/>
            </a:pPr>
            <a:r>
              <a:rPr lang="en-US" dirty="0" smtClean="0">
                <a:solidFill>
                  <a:srgbClr val="FF0000"/>
                </a:solidFill>
              </a:rPr>
              <a:t>		Genotype = combination of two alleles that 	an organism has for a trait (ex: Aa)</a:t>
            </a:r>
            <a:endParaRPr lang="en-US" dirty="0">
              <a:solidFill>
                <a:srgbClr val="FF0000"/>
              </a:solidFill>
            </a:endParaRPr>
          </a:p>
          <a:p>
            <a:pPr>
              <a:buNone/>
            </a:pPr>
            <a:r>
              <a:rPr lang="en-US" dirty="0" smtClean="0">
                <a:solidFill>
                  <a:srgbClr val="FF0000"/>
                </a:solidFill>
              </a:rPr>
              <a:t>		Phenotype = physical trait that results from the 	genotype (ex: Aa </a:t>
            </a:r>
            <a:r>
              <a:rPr lang="en-US" dirty="0" smtClean="0">
                <a:solidFill>
                  <a:srgbClr val="FF0000"/>
                </a:solidFill>
                <a:sym typeface="Wingdings" panose="05000000000000000000" pitchFamily="2" charset="2"/>
              </a:rPr>
              <a:t> tall) </a:t>
            </a:r>
          </a:p>
          <a:p>
            <a:pPr>
              <a:buNone/>
            </a:pPr>
            <a:endParaRPr lang="en-US" dirty="0"/>
          </a:p>
          <a:p>
            <a:pPr>
              <a:buNone/>
            </a:pPr>
            <a:r>
              <a:rPr lang="en-US" dirty="0"/>
              <a:t>		-Letters on top and left are alleles found in 	gametes.  What are gametes</a:t>
            </a:r>
            <a:r>
              <a:rPr lang="en-US" dirty="0" smtClean="0"/>
              <a:t>?</a:t>
            </a:r>
          </a:p>
          <a:p>
            <a:pPr>
              <a:buNone/>
            </a:pPr>
            <a:r>
              <a:rPr lang="en-US" dirty="0"/>
              <a:t>	</a:t>
            </a:r>
            <a:r>
              <a:rPr lang="en-US" dirty="0" smtClean="0"/>
              <a:t>	</a:t>
            </a:r>
            <a:r>
              <a:rPr lang="en-US" dirty="0" smtClean="0">
                <a:solidFill>
                  <a:srgbClr val="FF0000"/>
                </a:solidFill>
              </a:rPr>
              <a:t>Sex cells (ex: eggs and sperm) </a:t>
            </a: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5682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28600"/>
            <a:ext cx="3048000" cy="6019800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en-US" dirty="0" smtClean="0"/>
              <a:t>17) A </a:t>
            </a:r>
            <a:r>
              <a:rPr lang="en-US" dirty="0"/>
              <a:t>man who does not have hemophilia marries a woman who is a carrier of the hemophilia allele. </a:t>
            </a:r>
            <a:endParaRPr lang="en-US" dirty="0" smtClean="0"/>
          </a:p>
          <a:p>
            <a:pPr>
              <a:buNone/>
            </a:pPr>
            <a:endParaRPr lang="en-US" dirty="0"/>
          </a:p>
          <a:p>
            <a:pPr>
              <a:buNone/>
            </a:pPr>
            <a:r>
              <a:rPr lang="en-US" dirty="0" smtClean="0"/>
              <a:t>	What are the genotypes of the parents</a:t>
            </a:r>
            <a:r>
              <a:rPr lang="en-US" dirty="0" smtClean="0"/>
              <a:t>?</a:t>
            </a:r>
          </a:p>
          <a:p>
            <a:pPr>
              <a:buNone/>
            </a:pPr>
            <a:r>
              <a:rPr lang="en-US" dirty="0"/>
              <a:t>	</a:t>
            </a:r>
            <a:r>
              <a:rPr lang="en-US" dirty="0" smtClean="0">
                <a:solidFill>
                  <a:srgbClr val="FF0000"/>
                </a:solidFill>
              </a:rPr>
              <a:t>X</a:t>
            </a:r>
            <a:r>
              <a:rPr lang="en-US" baseline="30000" dirty="0" smtClean="0">
                <a:solidFill>
                  <a:srgbClr val="FF0000"/>
                </a:solidFill>
              </a:rPr>
              <a:t>H</a:t>
            </a:r>
            <a:r>
              <a:rPr lang="en-US" dirty="0" smtClean="0">
                <a:solidFill>
                  <a:srgbClr val="FF0000"/>
                </a:solidFill>
              </a:rPr>
              <a:t>Y and X</a:t>
            </a:r>
            <a:r>
              <a:rPr lang="en-US" baseline="30000" dirty="0" smtClean="0">
                <a:solidFill>
                  <a:srgbClr val="FF0000"/>
                </a:solidFill>
              </a:rPr>
              <a:t>H</a:t>
            </a:r>
            <a:r>
              <a:rPr lang="en-US" dirty="0" smtClean="0">
                <a:solidFill>
                  <a:srgbClr val="FF0000"/>
                </a:solidFill>
              </a:rPr>
              <a:t>X</a:t>
            </a:r>
            <a:r>
              <a:rPr lang="en-US" baseline="30000" dirty="0" smtClean="0">
                <a:solidFill>
                  <a:srgbClr val="FF0000"/>
                </a:solidFill>
              </a:rPr>
              <a:t>h</a:t>
            </a:r>
            <a:endParaRPr lang="en-US" baseline="30000" dirty="0" smtClean="0"/>
          </a:p>
          <a:p>
            <a:pPr>
              <a:buNone/>
            </a:pPr>
            <a:r>
              <a:rPr lang="en-US" dirty="0"/>
              <a:t>	</a:t>
            </a:r>
            <a:endParaRPr lang="en-US" dirty="0" smtClean="0"/>
          </a:p>
          <a:p>
            <a:pPr>
              <a:buNone/>
            </a:pPr>
            <a:endParaRPr lang="en-US" dirty="0"/>
          </a:p>
          <a:p>
            <a:pPr>
              <a:buNone/>
            </a:pPr>
            <a:r>
              <a:rPr lang="en-US" dirty="0" smtClean="0"/>
              <a:t>	Set-up and fill in the </a:t>
            </a:r>
            <a:r>
              <a:rPr lang="en-US" dirty="0" err="1" smtClean="0"/>
              <a:t>Punnett</a:t>
            </a:r>
            <a:r>
              <a:rPr lang="en-US" dirty="0" smtClean="0"/>
              <a:t> square in the space to the right</a:t>
            </a:r>
            <a:endParaRPr lang="en-US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2895600" y="4306454"/>
            <a:ext cx="6629400" cy="2932546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2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Sex and phenotype frequencies in the offspring</a:t>
            </a:r>
            <a:r>
              <a:rPr lang="en-US" sz="2700" dirty="0" smtClean="0"/>
              <a:t>? (written as percentages</a:t>
            </a:r>
            <a:r>
              <a:rPr lang="en-US" sz="2700" dirty="0" smtClean="0"/>
              <a:t>)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2700" dirty="0"/>
              <a:t>	</a:t>
            </a:r>
            <a:r>
              <a:rPr lang="en-US" sz="2700" dirty="0" smtClean="0">
                <a:solidFill>
                  <a:srgbClr val="FF0000"/>
                </a:solidFill>
              </a:rPr>
              <a:t>50% Normal Females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2700" dirty="0">
                <a:solidFill>
                  <a:srgbClr val="FF0000"/>
                </a:solidFill>
              </a:rPr>
              <a:t>	</a:t>
            </a:r>
            <a:r>
              <a:rPr lang="en-US" sz="2700" dirty="0" smtClean="0">
                <a:solidFill>
                  <a:srgbClr val="FF0000"/>
                </a:solidFill>
              </a:rPr>
              <a:t>25% Normal Males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2700" dirty="0">
                <a:solidFill>
                  <a:srgbClr val="FF0000"/>
                </a:solidFill>
              </a:rPr>
              <a:t>	</a:t>
            </a:r>
            <a:r>
              <a:rPr lang="en-US" sz="2700" dirty="0" smtClean="0">
                <a:solidFill>
                  <a:srgbClr val="FF0000"/>
                </a:solidFill>
              </a:rPr>
              <a:t>25% Hemophilia Males</a:t>
            </a:r>
            <a:endParaRPr lang="en-US" sz="2700" dirty="0" smtClean="0">
              <a:solidFill>
                <a:srgbClr val="FF0000"/>
              </a:solidFill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27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2700" dirty="0" smtClean="0"/>
              <a:t>	</a:t>
            </a:r>
            <a:endParaRPr kumimoji="0" lang="en-US" sz="27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429000" y="228600"/>
            <a:ext cx="96353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err="1" smtClean="0">
                <a:solidFill>
                  <a:srgbClr val="00B050"/>
                </a:solidFill>
              </a:rPr>
              <a:t>LTsF</a:t>
            </a:r>
            <a:r>
              <a:rPr lang="en-US" sz="2800" dirty="0" smtClean="0">
                <a:solidFill>
                  <a:srgbClr val="00B050"/>
                </a:solidFill>
              </a:rPr>
              <a:t>-I</a:t>
            </a:r>
            <a:endParaRPr lang="en-US" sz="2800" dirty="0">
              <a:solidFill>
                <a:srgbClr val="00B050"/>
              </a:solidFill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14722101"/>
              </p:ext>
            </p:extLst>
          </p:nvPr>
        </p:nvGraphicFramePr>
        <p:xfrm>
          <a:off x="3657600" y="878831"/>
          <a:ext cx="4953000" cy="2151022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651000">
                  <a:extLst>
                    <a:ext uri="{9D8B030D-6E8A-4147-A177-3AD203B41FA5}">
                      <a16:colId xmlns:a16="http://schemas.microsoft.com/office/drawing/2014/main" val="3570108153"/>
                    </a:ext>
                  </a:extLst>
                </a:gridCol>
                <a:gridCol w="1651000">
                  <a:extLst>
                    <a:ext uri="{9D8B030D-6E8A-4147-A177-3AD203B41FA5}">
                      <a16:colId xmlns:a16="http://schemas.microsoft.com/office/drawing/2014/main" val="490668872"/>
                    </a:ext>
                  </a:extLst>
                </a:gridCol>
                <a:gridCol w="1651000">
                  <a:extLst>
                    <a:ext uri="{9D8B030D-6E8A-4147-A177-3AD203B41FA5}">
                      <a16:colId xmlns:a16="http://schemas.microsoft.com/office/drawing/2014/main" val="2033461648"/>
                    </a:ext>
                  </a:extLst>
                </a:gridCol>
              </a:tblGrid>
              <a:tr h="541871">
                <a:tc>
                  <a:txBody>
                    <a:bodyPr/>
                    <a:lstStyle/>
                    <a:p>
                      <a:endParaRPr lang="en-US" sz="3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3200" b="0" dirty="0" smtClean="0">
                          <a:solidFill>
                            <a:srgbClr val="FF0000"/>
                          </a:solidFill>
                        </a:rPr>
                        <a:t>X</a:t>
                      </a:r>
                      <a:r>
                        <a:rPr lang="en-US" sz="3200" b="0" baseline="30000" dirty="0" smtClean="0">
                          <a:solidFill>
                            <a:srgbClr val="FF0000"/>
                          </a:solidFill>
                        </a:rPr>
                        <a:t>H</a:t>
                      </a:r>
                      <a:endParaRPr lang="en-US" sz="3200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3200" b="0" dirty="0" smtClean="0">
                          <a:solidFill>
                            <a:srgbClr val="FF0000"/>
                          </a:solidFill>
                        </a:rPr>
                        <a:t>Y</a:t>
                      </a:r>
                      <a:endParaRPr lang="en-US" sz="3200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52262150"/>
                  </a:ext>
                </a:extLst>
              </a:tr>
              <a:tr h="55831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3200" b="0" dirty="0" smtClean="0">
                          <a:solidFill>
                            <a:srgbClr val="FF0000"/>
                          </a:solidFill>
                        </a:rPr>
                        <a:t>X</a:t>
                      </a:r>
                      <a:r>
                        <a:rPr lang="en-US" sz="3200" b="0" baseline="30000" dirty="0" smtClean="0">
                          <a:solidFill>
                            <a:srgbClr val="FF0000"/>
                          </a:solidFill>
                        </a:rPr>
                        <a:t>H</a:t>
                      </a:r>
                      <a:endParaRPr lang="en-US" sz="3200" b="0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3200" b="0" dirty="0" smtClean="0">
                          <a:solidFill>
                            <a:srgbClr val="FF0000"/>
                          </a:solidFill>
                        </a:rPr>
                        <a:t>X</a:t>
                      </a:r>
                      <a:r>
                        <a:rPr lang="en-US" sz="3200" b="0" baseline="30000" dirty="0" smtClean="0">
                          <a:solidFill>
                            <a:srgbClr val="FF0000"/>
                          </a:solidFill>
                        </a:rPr>
                        <a:t>H</a:t>
                      </a:r>
                      <a:r>
                        <a:rPr lang="en-US" sz="3200" b="0" dirty="0" smtClean="0">
                          <a:solidFill>
                            <a:srgbClr val="FF0000"/>
                          </a:solidFill>
                        </a:rPr>
                        <a:t>X</a:t>
                      </a:r>
                      <a:r>
                        <a:rPr lang="en-US" sz="3200" b="0" baseline="30000" dirty="0" smtClean="0">
                          <a:solidFill>
                            <a:srgbClr val="FF0000"/>
                          </a:solidFill>
                        </a:rPr>
                        <a:t>H</a:t>
                      </a:r>
                      <a:endParaRPr lang="en-US" sz="3200" b="0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3200" b="0" dirty="0" smtClean="0">
                          <a:solidFill>
                            <a:srgbClr val="FF0000"/>
                          </a:solidFill>
                        </a:rPr>
                        <a:t>X</a:t>
                      </a:r>
                      <a:r>
                        <a:rPr lang="en-US" sz="3200" b="0" baseline="30000" dirty="0" smtClean="0">
                          <a:solidFill>
                            <a:srgbClr val="FF0000"/>
                          </a:solidFill>
                        </a:rPr>
                        <a:t>H</a:t>
                      </a:r>
                      <a:r>
                        <a:rPr lang="en-US" sz="3200" b="0" dirty="0" smtClean="0">
                          <a:solidFill>
                            <a:srgbClr val="FF0000"/>
                          </a:solidFill>
                        </a:rPr>
                        <a:t>Y</a:t>
                      </a:r>
                      <a:endParaRPr lang="en-US" sz="3200" b="0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12493693"/>
                  </a:ext>
                </a:extLst>
              </a:tr>
              <a:tr h="99278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3200" b="0" dirty="0" err="1" smtClean="0">
                          <a:solidFill>
                            <a:srgbClr val="FF0000"/>
                          </a:solidFill>
                        </a:rPr>
                        <a:t>X</a:t>
                      </a:r>
                      <a:r>
                        <a:rPr lang="en-US" sz="3200" b="0" baseline="30000" dirty="0" err="1" smtClean="0">
                          <a:solidFill>
                            <a:srgbClr val="FF0000"/>
                          </a:solidFill>
                        </a:rPr>
                        <a:t>h</a:t>
                      </a:r>
                      <a:endParaRPr lang="en-US" sz="3200" b="0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3200" b="0" dirty="0" smtClean="0">
                          <a:solidFill>
                            <a:srgbClr val="FF0000"/>
                          </a:solidFill>
                        </a:rPr>
                        <a:t>X</a:t>
                      </a:r>
                      <a:r>
                        <a:rPr lang="en-US" sz="3200" b="0" baseline="30000" dirty="0" smtClean="0">
                          <a:solidFill>
                            <a:srgbClr val="FF0000"/>
                          </a:solidFill>
                        </a:rPr>
                        <a:t>H</a:t>
                      </a:r>
                      <a:r>
                        <a:rPr lang="en-US" sz="3200" b="0" dirty="0" smtClean="0">
                          <a:solidFill>
                            <a:srgbClr val="FF0000"/>
                          </a:solidFill>
                        </a:rPr>
                        <a:t>X</a:t>
                      </a:r>
                      <a:r>
                        <a:rPr lang="en-US" sz="3200" b="0" baseline="30000" dirty="0" smtClean="0">
                          <a:solidFill>
                            <a:srgbClr val="FF0000"/>
                          </a:solidFill>
                        </a:rPr>
                        <a:t>h</a:t>
                      </a:r>
                      <a:endParaRPr lang="en-US" sz="3200" b="0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3200" b="0" dirty="0" err="1" smtClean="0">
                          <a:solidFill>
                            <a:srgbClr val="FF0000"/>
                          </a:solidFill>
                        </a:rPr>
                        <a:t>X</a:t>
                      </a:r>
                      <a:r>
                        <a:rPr lang="en-US" sz="3200" b="0" baseline="30000" dirty="0" err="1" smtClean="0">
                          <a:solidFill>
                            <a:srgbClr val="FF0000"/>
                          </a:solidFill>
                        </a:rPr>
                        <a:t>h</a:t>
                      </a:r>
                      <a:r>
                        <a:rPr lang="en-US" sz="3200" b="0" dirty="0" err="1" smtClean="0">
                          <a:solidFill>
                            <a:srgbClr val="FF0000"/>
                          </a:solidFill>
                        </a:rPr>
                        <a:t>Y</a:t>
                      </a:r>
                      <a:endParaRPr lang="en-US" sz="3200" b="0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7531558"/>
                  </a:ext>
                </a:extLst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3286991" y="3156864"/>
            <a:ext cx="532360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</a:rPr>
              <a:t>Rules: X comes before Y, and H comes before h</a:t>
            </a:r>
            <a:endParaRPr lang="en-US" sz="2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Tracking the Inheritance of Two Traits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18-19) Monohybrid vs. dihybrid crosses </a:t>
            </a:r>
            <a:r>
              <a:rPr lang="en-US" dirty="0" smtClean="0">
                <a:solidFill>
                  <a:srgbClr val="FF0000"/>
                </a:solidFill>
              </a:rPr>
              <a:t>(see notes) </a:t>
            </a:r>
            <a:endParaRPr lang="en-US" dirty="0" smtClean="0"/>
          </a:p>
          <a:p>
            <a:pPr>
              <a:buNone/>
            </a:pPr>
            <a:endParaRPr lang="en-US" dirty="0"/>
          </a:p>
          <a:p>
            <a:pPr>
              <a:buNone/>
            </a:pPr>
            <a:r>
              <a:rPr lang="en-US" dirty="0" smtClean="0"/>
              <a:t>19) 16 boxes in a </a:t>
            </a:r>
            <a:r>
              <a:rPr lang="en-US" dirty="0" err="1" smtClean="0"/>
              <a:t>dihybrid</a:t>
            </a:r>
            <a:r>
              <a:rPr lang="en-US" dirty="0" smtClean="0"/>
              <a:t> </a:t>
            </a:r>
            <a:r>
              <a:rPr lang="en-US" dirty="0" err="1" smtClean="0"/>
              <a:t>Punnett</a:t>
            </a:r>
            <a:r>
              <a:rPr lang="en-US" dirty="0" smtClean="0"/>
              <a:t> square</a:t>
            </a:r>
          </a:p>
          <a:p>
            <a:pPr>
              <a:buNone/>
            </a:pPr>
            <a:endParaRPr lang="en-US" dirty="0"/>
          </a:p>
          <a:p>
            <a:pPr>
              <a:buNone/>
            </a:pPr>
            <a:r>
              <a:rPr lang="en-US" dirty="0" smtClean="0"/>
              <a:t>20) We usually just count the offspring phenotype frequencies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8036301" y="1396856"/>
            <a:ext cx="58618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rgbClr val="00B050"/>
                </a:solidFill>
              </a:rPr>
              <a:t>LTJ</a:t>
            </a:r>
            <a:endParaRPr lang="en-US" sz="2800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</a:t>
            </a:r>
            <a:r>
              <a:rPr lang="en-US" dirty="0" err="1" smtClean="0"/>
              <a:t>Dihybrid</a:t>
            </a:r>
            <a:r>
              <a:rPr lang="en-US" dirty="0" smtClean="0"/>
              <a:t> Cross Problem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525963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en-US" dirty="0" smtClean="0"/>
              <a:t>21) </a:t>
            </a:r>
          </a:p>
          <a:p>
            <a:pPr>
              <a:buNone/>
            </a:pPr>
            <a:r>
              <a:rPr lang="en-US" dirty="0" smtClean="0"/>
              <a:t>	</a:t>
            </a:r>
            <a:r>
              <a:rPr lang="en-US" b="1" dirty="0" smtClean="0"/>
              <a:t>Trait 1</a:t>
            </a:r>
            <a:r>
              <a:rPr lang="en-US" dirty="0" smtClean="0"/>
              <a:t>: G = green leaves and g = yellow leaves</a:t>
            </a:r>
          </a:p>
          <a:p>
            <a:pPr>
              <a:buNone/>
            </a:pPr>
            <a:r>
              <a:rPr lang="en-US" dirty="0" smtClean="0"/>
              <a:t>	</a:t>
            </a:r>
            <a:r>
              <a:rPr lang="en-US" b="1" dirty="0" smtClean="0"/>
              <a:t>Trait 2: </a:t>
            </a:r>
            <a:r>
              <a:rPr lang="en-US" dirty="0" smtClean="0"/>
              <a:t>P = purple flowers and p = white flowers</a:t>
            </a:r>
          </a:p>
          <a:p>
            <a:endParaRPr lang="en-US" dirty="0"/>
          </a:p>
          <a:p>
            <a:pPr>
              <a:buNone/>
            </a:pPr>
            <a:r>
              <a:rPr lang="en-US" dirty="0" smtClean="0"/>
              <a:t>	</a:t>
            </a:r>
            <a:r>
              <a:rPr lang="en-US" b="1" dirty="0" smtClean="0"/>
              <a:t>Parent Genotypes: </a:t>
            </a:r>
            <a:r>
              <a:rPr lang="en-US" dirty="0" err="1" smtClean="0"/>
              <a:t>GgPp</a:t>
            </a:r>
            <a:r>
              <a:rPr lang="en-US" dirty="0" smtClean="0"/>
              <a:t> x </a:t>
            </a:r>
            <a:r>
              <a:rPr lang="en-US" dirty="0" err="1" smtClean="0"/>
              <a:t>GgPp</a:t>
            </a:r>
            <a:endParaRPr lang="en-US" dirty="0" smtClean="0"/>
          </a:p>
          <a:p>
            <a:pPr>
              <a:buNone/>
            </a:pPr>
            <a:endParaRPr lang="en-US" dirty="0"/>
          </a:p>
          <a:p>
            <a:pPr>
              <a:buNone/>
            </a:pPr>
            <a:r>
              <a:rPr lang="en-US" dirty="0" smtClean="0"/>
              <a:t>	</a:t>
            </a:r>
            <a:r>
              <a:rPr lang="en-US" b="1" dirty="0" smtClean="0"/>
              <a:t>Rules for Writing </a:t>
            </a:r>
            <a:r>
              <a:rPr lang="en-US" b="1" dirty="0" err="1" smtClean="0"/>
              <a:t>Dihybrid</a:t>
            </a:r>
            <a:r>
              <a:rPr lang="en-US" b="1" dirty="0" smtClean="0"/>
              <a:t> Genotypes:</a:t>
            </a:r>
            <a:endParaRPr lang="en-US" dirty="0"/>
          </a:p>
          <a:p>
            <a:pPr>
              <a:buNone/>
            </a:pPr>
            <a:r>
              <a:rPr lang="en-US" dirty="0"/>
              <a:t>	</a:t>
            </a:r>
            <a:r>
              <a:rPr lang="en-US" dirty="0" smtClean="0"/>
              <a:t>-Keep the two alleles for a trait together (keep G’s together and P’s together)</a:t>
            </a:r>
          </a:p>
          <a:p>
            <a:pPr>
              <a:buNone/>
            </a:pPr>
            <a:r>
              <a:rPr lang="en-US" dirty="0"/>
              <a:t>	</a:t>
            </a:r>
            <a:r>
              <a:rPr lang="en-US" dirty="0" smtClean="0"/>
              <a:t>-Within a trait, write dominant alleles first (ex: G before g) </a:t>
            </a:r>
          </a:p>
          <a:p>
            <a:pPr>
              <a:buNone/>
            </a:pPr>
            <a:r>
              <a:rPr lang="en-US" dirty="0" smtClean="0"/>
              <a:t>	-Write the alleles in alphabetical order (G before P)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-152400"/>
            <a:ext cx="8229600" cy="1143000"/>
          </a:xfrm>
        </p:spPr>
        <p:txBody>
          <a:bodyPr/>
          <a:lstStyle/>
          <a:p>
            <a:r>
              <a:rPr lang="en-US" dirty="0" smtClean="0"/>
              <a:t>FOIL Method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011382"/>
            <a:ext cx="4495800" cy="4525963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en-US" dirty="0" smtClean="0"/>
              <a:t>22-24) </a:t>
            </a:r>
          </a:p>
          <a:p>
            <a:pPr>
              <a:buNone/>
            </a:pPr>
            <a:r>
              <a:rPr lang="en-US" dirty="0"/>
              <a:t>	</a:t>
            </a:r>
            <a:r>
              <a:rPr lang="en-US" sz="3600" dirty="0" smtClean="0"/>
              <a:t>Use FOIL on the parent genotypes to determine the alleles that go into each gamete on the top and left side of the </a:t>
            </a:r>
            <a:r>
              <a:rPr lang="en-US" sz="3600" dirty="0" err="1" smtClean="0"/>
              <a:t>Punnett</a:t>
            </a:r>
            <a:r>
              <a:rPr lang="en-US" sz="3600" dirty="0" smtClean="0"/>
              <a:t> square</a:t>
            </a:r>
          </a:p>
          <a:p>
            <a:endParaRPr lang="en-US" sz="3600" dirty="0"/>
          </a:p>
          <a:p>
            <a:pPr>
              <a:buNone/>
            </a:pPr>
            <a:r>
              <a:rPr lang="en-US" sz="3600" dirty="0" smtClean="0"/>
              <a:t>	Each gamete should have one allele for each trait (ex: one G and one P</a:t>
            </a:r>
            <a:r>
              <a:rPr lang="en-US" sz="3600" dirty="0" smtClean="0"/>
              <a:t>)</a:t>
            </a:r>
            <a:endParaRPr lang="en-US" sz="3600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7391400" y="467380"/>
            <a:ext cx="63446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rgbClr val="00B050"/>
                </a:solidFill>
              </a:rPr>
              <a:t>LTL</a:t>
            </a:r>
            <a:endParaRPr lang="en-US" sz="2800" dirty="0">
              <a:solidFill>
                <a:srgbClr val="00B050"/>
              </a:solidFill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4495800" y="1011382"/>
            <a:ext cx="4495800" cy="5105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800" dirty="0" smtClean="0">
                <a:solidFill>
                  <a:srgbClr val="FF0000"/>
                </a:solidFill>
              </a:rPr>
              <a:t>F = first, O = outer, I = inner, L = last </a:t>
            </a:r>
          </a:p>
          <a:p>
            <a:pPr marL="0" indent="0">
              <a:buNone/>
            </a:pPr>
            <a:endParaRPr lang="en-US" sz="2800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sz="2800" dirty="0" smtClean="0">
                <a:solidFill>
                  <a:srgbClr val="FF0000"/>
                </a:solidFill>
              </a:rPr>
              <a:t>Let’s say we wanted to FOIL the parent genotype </a:t>
            </a:r>
            <a:r>
              <a:rPr lang="en-US" sz="2800" dirty="0" err="1" smtClean="0">
                <a:solidFill>
                  <a:srgbClr val="FF0000"/>
                </a:solidFill>
              </a:rPr>
              <a:t>GgPp</a:t>
            </a:r>
            <a:endParaRPr lang="en-US" sz="2800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US" sz="2800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sz="2800" dirty="0" smtClean="0">
                <a:solidFill>
                  <a:srgbClr val="FF0000"/>
                </a:solidFill>
              </a:rPr>
              <a:t>First G and P = GP</a:t>
            </a:r>
          </a:p>
          <a:p>
            <a:pPr marL="0" indent="0">
              <a:buNone/>
            </a:pPr>
            <a:r>
              <a:rPr lang="en-US" sz="2800" dirty="0" smtClean="0">
                <a:solidFill>
                  <a:srgbClr val="FF0000"/>
                </a:solidFill>
              </a:rPr>
              <a:t>Outer G and P = </a:t>
            </a:r>
            <a:r>
              <a:rPr lang="en-US" sz="2800" dirty="0" err="1" smtClean="0">
                <a:solidFill>
                  <a:srgbClr val="FF0000"/>
                </a:solidFill>
              </a:rPr>
              <a:t>Gp</a:t>
            </a:r>
            <a:endParaRPr lang="en-US" sz="2800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sz="2800" dirty="0" smtClean="0">
                <a:solidFill>
                  <a:srgbClr val="FF0000"/>
                </a:solidFill>
              </a:rPr>
              <a:t>Inner G and P = </a:t>
            </a:r>
            <a:r>
              <a:rPr lang="en-US" sz="2800" dirty="0" err="1" smtClean="0">
                <a:solidFill>
                  <a:srgbClr val="FF0000"/>
                </a:solidFill>
              </a:rPr>
              <a:t>gP</a:t>
            </a:r>
            <a:endParaRPr lang="en-US" sz="2800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sz="2800" dirty="0" smtClean="0">
                <a:solidFill>
                  <a:srgbClr val="FF0000"/>
                </a:solidFill>
              </a:rPr>
              <a:t>Last G and P = </a:t>
            </a:r>
            <a:r>
              <a:rPr lang="en-US" sz="2800" dirty="0" err="1" smtClean="0">
                <a:solidFill>
                  <a:srgbClr val="FF0000"/>
                </a:solidFill>
              </a:rPr>
              <a:t>gp</a:t>
            </a:r>
            <a:endParaRPr lang="en-US" sz="2800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US" sz="3600" dirty="0" smtClean="0"/>
          </a:p>
          <a:p>
            <a:pPr marL="0" indent="0">
              <a:buNone/>
            </a:pPr>
            <a:endParaRPr lang="en-US" sz="3600" dirty="0"/>
          </a:p>
          <a:p>
            <a:pPr marL="0" indent="0">
              <a:buNone/>
            </a:pPr>
            <a:endParaRPr lang="en-US" sz="36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228600"/>
            <a:ext cx="8229600" cy="19812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400" dirty="0" smtClean="0"/>
              <a:t>25) Let’s set up and fill in our dihybrid Punnett </a:t>
            </a:r>
            <a:r>
              <a:rPr lang="en-US" sz="2400" dirty="0" smtClean="0"/>
              <a:t>square.</a:t>
            </a:r>
            <a:endParaRPr lang="en-US" dirty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7650355" y="304800"/>
            <a:ext cx="79156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rgbClr val="00B050"/>
                </a:solidFill>
              </a:rPr>
              <a:t>LTM</a:t>
            </a:r>
            <a:endParaRPr lang="en-US" sz="2800" dirty="0">
              <a:solidFill>
                <a:srgbClr val="00B050"/>
              </a:solidFill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03619335"/>
              </p:ext>
            </p:extLst>
          </p:nvPr>
        </p:nvGraphicFramePr>
        <p:xfrm>
          <a:off x="1035736" y="739145"/>
          <a:ext cx="7010400" cy="294131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02080">
                  <a:extLst>
                    <a:ext uri="{9D8B030D-6E8A-4147-A177-3AD203B41FA5}">
                      <a16:colId xmlns:a16="http://schemas.microsoft.com/office/drawing/2014/main" val="922999170"/>
                    </a:ext>
                  </a:extLst>
                </a:gridCol>
                <a:gridCol w="1402080">
                  <a:extLst>
                    <a:ext uri="{9D8B030D-6E8A-4147-A177-3AD203B41FA5}">
                      <a16:colId xmlns:a16="http://schemas.microsoft.com/office/drawing/2014/main" val="561873770"/>
                    </a:ext>
                  </a:extLst>
                </a:gridCol>
                <a:gridCol w="1402080">
                  <a:extLst>
                    <a:ext uri="{9D8B030D-6E8A-4147-A177-3AD203B41FA5}">
                      <a16:colId xmlns:a16="http://schemas.microsoft.com/office/drawing/2014/main" val="2188720054"/>
                    </a:ext>
                  </a:extLst>
                </a:gridCol>
                <a:gridCol w="1402080">
                  <a:extLst>
                    <a:ext uri="{9D8B030D-6E8A-4147-A177-3AD203B41FA5}">
                      <a16:colId xmlns:a16="http://schemas.microsoft.com/office/drawing/2014/main" val="242865291"/>
                    </a:ext>
                  </a:extLst>
                </a:gridCol>
                <a:gridCol w="1402080">
                  <a:extLst>
                    <a:ext uri="{9D8B030D-6E8A-4147-A177-3AD203B41FA5}">
                      <a16:colId xmlns:a16="http://schemas.microsoft.com/office/drawing/2014/main" val="551212766"/>
                    </a:ext>
                  </a:extLst>
                </a:gridCol>
              </a:tblGrid>
              <a:tr h="588262">
                <a:tc>
                  <a:txBody>
                    <a:bodyPr/>
                    <a:lstStyle/>
                    <a:p>
                      <a:endParaRPr lang="en-US" sz="2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="0" dirty="0" smtClean="0">
                          <a:solidFill>
                            <a:schemeClr val="tx1"/>
                          </a:solidFill>
                        </a:rPr>
                        <a:t>GP</a:t>
                      </a:r>
                      <a:endParaRPr lang="en-US" sz="2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="0" dirty="0" err="1" smtClean="0">
                          <a:solidFill>
                            <a:schemeClr val="tx1"/>
                          </a:solidFill>
                        </a:rPr>
                        <a:t>Gp</a:t>
                      </a:r>
                      <a:endParaRPr lang="en-US" sz="2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="0" dirty="0" err="1" smtClean="0">
                          <a:solidFill>
                            <a:schemeClr val="tx1"/>
                          </a:solidFill>
                        </a:rPr>
                        <a:t>gP</a:t>
                      </a:r>
                      <a:r>
                        <a:rPr lang="en-US" sz="2400" b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endParaRPr lang="en-US" sz="2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="0" dirty="0" err="1" smtClean="0">
                          <a:solidFill>
                            <a:schemeClr val="tx1"/>
                          </a:solidFill>
                        </a:rPr>
                        <a:t>gp</a:t>
                      </a:r>
                      <a:endParaRPr lang="en-US" sz="2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9785096"/>
                  </a:ext>
                </a:extLst>
              </a:tr>
              <a:tr h="588262">
                <a:tc>
                  <a:txBody>
                    <a:bodyPr/>
                    <a:lstStyle/>
                    <a:p>
                      <a:r>
                        <a:rPr lang="en-US" sz="2400" b="0" dirty="0" smtClean="0">
                          <a:solidFill>
                            <a:schemeClr val="tx1"/>
                          </a:solidFill>
                        </a:rPr>
                        <a:t>GP</a:t>
                      </a:r>
                      <a:endParaRPr lang="en-US" sz="2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="0" dirty="0" smtClean="0">
                          <a:solidFill>
                            <a:srgbClr val="00B050"/>
                          </a:solidFill>
                        </a:rPr>
                        <a:t>GGPP</a:t>
                      </a:r>
                      <a:endParaRPr lang="en-US" sz="2400" b="0" dirty="0">
                        <a:solidFill>
                          <a:srgbClr val="00B05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="0" dirty="0" err="1" smtClean="0">
                          <a:solidFill>
                            <a:srgbClr val="00B050"/>
                          </a:solidFill>
                        </a:rPr>
                        <a:t>GGPp</a:t>
                      </a:r>
                      <a:endParaRPr lang="en-US" sz="2400" b="0" dirty="0">
                        <a:solidFill>
                          <a:srgbClr val="00B05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="0" dirty="0" err="1" smtClean="0">
                          <a:solidFill>
                            <a:srgbClr val="00B050"/>
                          </a:solidFill>
                        </a:rPr>
                        <a:t>GgPP</a:t>
                      </a:r>
                      <a:endParaRPr lang="en-US" sz="2400" b="0" dirty="0">
                        <a:solidFill>
                          <a:srgbClr val="00B05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="0" dirty="0" err="1" smtClean="0">
                          <a:solidFill>
                            <a:srgbClr val="00B050"/>
                          </a:solidFill>
                        </a:rPr>
                        <a:t>GgPp</a:t>
                      </a:r>
                      <a:endParaRPr lang="en-US" sz="2400" b="0" dirty="0">
                        <a:solidFill>
                          <a:srgbClr val="00B05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53634676"/>
                  </a:ext>
                </a:extLst>
              </a:tr>
              <a:tr h="588262">
                <a:tc>
                  <a:txBody>
                    <a:bodyPr/>
                    <a:lstStyle/>
                    <a:p>
                      <a:r>
                        <a:rPr lang="en-US" sz="2400" b="0" dirty="0" err="1" smtClean="0">
                          <a:solidFill>
                            <a:schemeClr val="tx1"/>
                          </a:solidFill>
                        </a:rPr>
                        <a:t>Gp</a:t>
                      </a:r>
                      <a:endParaRPr lang="en-US" sz="2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="0" dirty="0" err="1" smtClean="0">
                          <a:solidFill>
                            <a:srgbClr val="00B050"/>
                          </a:solidFill>
                        </a:rPr>
                        <a:t>GGPp</a:t>
                      </a:r>
                      <a:endParaRPr lang="en-US" sz="2400" b="0" dirty="0">
                        <a:solidFill>
                          <a:srgbClr val="00B05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="0" dirty="0" err="1" smtClean="0">
                          <a:solidFill>
                            <a:srgbClr val="FF0000"/>
                          </a:solidFill>
                        </a:rPr>
                        <a:t>GGpp</a:t>
                      </a:r>
                      <a:endParaRPr lang="en-US" sz="2400" b="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="0" dirty="0" err="1" smtClean="0">
                          <a:solidFill>
                            <a:srgbClr val="00B050"/>
                          </a:solidFill>
                        </a:rPr>
                        <a:t>GgPp</a:t>
                      </a:r>
                      <a:endParaRPr lang="en-US" sz="2400" b="0" dirty="0">
                        <a:solidFill>
                          <a:srgbClr val="00B05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="0" dirty="0" err="1" smtClean="0">
                          <a:solidFill>
                            <a:srgbClr val="FF0000"/>
                          </a:solidFill>
                        </a:rPr>
                        <a:t>Ggpp</a:t>
                      </a:r>
                      <a:endParaRPr lang="en-US" sz="2400" b="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13276750"/>
                  </a:ext>
                </a:extLst>
              </a:tr>
              <a:tr h="588262">
                <a:tc>
                  <a:txBody>
                    <a:bodyPr/>
                    <a:lstStyle/>
                    <a:p>
                      <a:r>
                        <a:rPr lang="en-US" sz="2400" b="0" dirty="0" err="1" smtClean="0">
                          <a:solidFill>
                            <a:schemeClr val="tx1"/>
                          </a:solidFill>
                        </a:rPr>
                        <a:t>gP</a:t>
                      </a:r>
                      <a:endParaRPr lang="en-US" sz="2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="0" dirty="0" err="1" smtClean="0">
                          <a:solidFill>
                            <a:srgbClr val="00B050"/>
                          </a:solidFill>
                        </a:rPr>
                        <a:t>GgPP</a:t>
                      </a:r>
                      <a:endParaRPr lang="en-US" sz="2400" b="0" dirty="0">
                        <a:solidFill>
                          <a:srgbClr val="00B05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="0" dirty="0" err="1" smtClean="0">
                          <a:solidFill>
                            <a:srgbClr val="00B050"/>
                          </a:solidFill>
                        </a:rPr>
                        <a:t>GgPp</a:t>
                      </a:r>
                      <a:endParaRPr lang="en-US" sz="2400" b="0" dirty="0">
                        <a:solidFill>
                          <a:srgbClr val="00B05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="0" dirty="0" err="1" smtClean="0">
                          <a:solidFill>
                            <a:srgbClr val="7030A0"/>
                          </a:solidFill>
                        </a:rPr>
                        <a:t>ggPP</a:t>
                      </a:r>
                      <a:endParaRPr lang="en-US" sz="2400" b="0" dirty="0">
                        <a:solidFill>
                          <a:srgbClr val="7030A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="0" dirty="0" err="1" smtClean="0">
                          <a:solidFill>
                            <a:srgbClr val="7030A0"/>
                          </a:solidFill>
                        </a:rPr>
                        <a:t>ggPp</a:t>
                      </a:r>
                      <a:endParaRPr lang="en-US" sz="2400" b="0" dirty="0">
                        <a:solidFill>
                          <a:srgbClr val="7030A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26119765"/>
                  </a:ext>
                </a:extLst>
              </a:tr>
              <a:tr h="588262">
                <a:tc>
                  <a:txBody>
                    <a:bodyPr/>
                    <a:lstStyle/>
                    <a:p>
                      <a:r>
                        <a:rPr lang="en-US" sz="2400" b="0" dirty="0" err="1" smtClean="0">
                          <a:solidFill>
                            <a:schemeClr val="tx1"/>
                          </a:solidFill>
                        </a:rPr>
                        <a:t>gp</a:t>
                      </a:r>
                      <a:endParaRPr lang="en-US" sz="2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="0" dirty="0" err="1" smtClean="0">
                          <a:solidFill>
                            <a:srgbClr val="00B050"/>
                          </a:solidFill>
                        </a:rPr>
                        <a:t>GgPp</a:t>
                      </a:r>
                      <a:endParaRPr lang="en-US" sz="2400" b="0" dirty="0">
                        <a:solidFill>
                          <a:srgbClr val="00B05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="0" dirty="0" err="1" smtClean="0">
                          <a:solidFill>
                            <a:srgbClr val="FF0000"/>
                          </a:solidFill>
                        </a:rPr>
                        <a:t>Ggpp</a:t>
                      </a:r>
                      <a:endParaRPr lang="en-US" sz="2400" b="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="0" dirty="0" err="1" smtClean="0">
                          <a:solidFill>
                            <a:srgbClr val="7030A0"/>
                          </a:solidFill>
                        </a:rPr>
                        <a:t>ggPp</a:t>
                      </a:r>
                      <a:endParaRPr lang="en-US" sz="2400" b="0" dirty="0">
                        <a:solidFill>
                          <a:srgbClr val="7030A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="0" dirty="0" err="1" smtClean="0">
                          <a:solidFill>
                            <a:srgbClr val="0070C0"/>
                          </a:solidFill>
                        </a:rPr>
                        <a:t>ggpp</a:t>
                      </a:r>
                      <a:endParaRPr lang="en-US" sz="2400" b="0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16522425"/>
                  </a:ext>
                </a:extLst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616064" y="3770025"/>
            <a:ext cx="3581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26) Methods for counting offspring phenotype frequencies: color coding, symbol coding, or crossing out box</a:t>
            </a:r>
            <a:endParaRPr lang="en-US" sz="2400" dirty="0"/>
          </a:p>
        </p:txBody>
      </p:sp>
      <p:sp>
        <p:nvSpPr>
          <p:cNvPr id="8" name="TextBox 7"/>
          <p:cNvSpPr txBox="1"/>
          <p:nvPr/>
        </p:nvSpPr>
        <p:spPr>
          <a:xfrm>
            <a:off x="4419600" y="3776158"/>
            <a:ext cx="4372963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27) Offspring phenotype frequencies</a:t>
            </a:r>
          </a:p>
          <a:p>
            <a:r>
              <a:rPr lang="en-US" sz="2400" dirty="0" smtClean="0">
                <a:solidFill>
                  <a:srgbClr val="00B050"/>
                </a:solidFill>
              </a:rPr>
              <a:t>Green, Purple = 9/16</a:t>
            </a:r>
          </a:p>
          <a:p>
            <a:r>
              <a:rPr lang="en-US" sz="2400" dirty="0" smtClean="0">
                <a:solidFill>
                  <a:srgbClr val="FF0000"/>
                </a:solidFill>
              </a:rPr>
              <a:t>Green, White = </a:t>
            </a:r>
            <a:r>
              <a:rPr lang="en-US" sz="2400" dirty="0" smtClean="0">
                <a:solidFill>
                  <a:srgbClr val="00B050"/>
                </a:solidFill>
              </a:rPr>
              <a:t> </a:t>
            </a:r>
            <a:r>
              <a:rPr lang="en-US" sz="2400" dirty="0" smtClean="0">
                <a:solidFill>
                  <a:srgbClr val="FF0000"/>
                </a:solidFill>
              </a:rPr>
              <a:t>3/16</a:t>
            </a:r>
          </a:p>
          <a:p>
            <a:r>
              <a:rPr lang="en-US" sz="2400" dirty="0" smtClean="0">
                <a:solidFill>
                  <a:srgbClr val="7030A0"/>
                </a:solidFill>
              </a:rPr>
              <a:t>Yellow, Purple = 3/16</a:t>
            </a:r>
          </a:p>
          <a:p>
            <a:r>
              <a:rPr lang="en-US" sz="2400" dirty="0" smtClean="0">
                <a:solidFill>
                  <a:srgbClr val="0070C0"/>
                </a:solidFill>
              </a:rPr>
              <a:t>Yellow, White = 1/16 </a:t>
            </a:r>
            <a:endParaRPr lang="en-US" sz="2400" dirty="0">
              <a:solidFill>
                <a:srgbClr val="0070C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650355" y="3770025"/>
            <a:ext cx="71622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rgbClr val="00B050"/>
                </a:solidFill>
              </a:rPr>
              <a:t>LTN</a:t>
            </a:r>
            <a:endParaRPr lang="en-US" sz="2800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33400"/>
            <a:ext cx="8229600" cy="5410200"/>
          </a:xfrm>
        </p:spPr>
        <p:txBody>
          <a:bodyPr>
            <a:normAutofit/>
          </a:bodyPr>
          <a:lstStyle/>
          <a:p>
            <a:pPr>
              <a:buNone/>
            </a:pPr>
            <a:endParaRPr lang="en-US" dirty="0"/>
          </a:p>
          <a:p>
            <a:pPr>
              <a:buNone/>
            </a:pPr>
            <a:r>
              <a:rPr lang="en-US" dirty="0" smtClean="0"/>
              <a:t>27) </a:t>
            </a:r>
          </a:p>
          <a:p>
            <a:pPr>
              <a:buNone/>
            </a:pPr>
            <a:r>
              <a:rPr lang="en-US" dirty="0"/>
              <a:t>	</a:t>
            </a:r>
            <a:r>
              <a:rPr lang="en-US" dirty="0" smtClean="0"/>
              <a:t>Expressing the offspring phenotype frequencies from the previous slide as ratios…</a:t>
            </a:r>
          </a:p>
          <a:p>
            <a:pPr>
              <a:buNone/>
            </a:pPr>
            <a:endParaRPr lang="en-US" dirty="0"/>
          </a:p>
          <a:p>
            <a:pPr>
              <a:buNone/>
            </a:pPr>
            <a:r>
              <a:rPr lang="en-US" dirty="0" smtClean="0"/>
              <a:t>	</a:t>
            </a:r>
            <a:r>
              <a:rPr lang="en-US" dirty="0" smtClean="0">
                <a:solidFill>
                  <a:srgbClr val="FF0000"/>
                </a:solidFill>
              </a:rPr>
              <a:t>9 Green, Purple : 3 Green, White : 3 Yellow, Purple : 1 Yellow, White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52400"/>
            <a:ext cx="8610600" cy="5943600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dirty="0" smtClean="0"/>
              <a:t>28) These are offspring phenotype frequencies that we ALWAYS see when doing a dihybrid cross of two parents that are both heterozygous for both traits (ex: </a:t>
            </a:r>
            <a:r>
              <a:rPr lang="en-US" dirty="0" err="1" smtClean="0"/>
              <a:t>GgPp</a:t>
            </a:r>
            <a:r>
              <a:rPr lang="en-US" dirty="0" smtClean="0"/>
              <a:t> x </a:t>
            </a:r>
            <a:r>
              <a:rPr lang="en-US" dirty="0" err="1" smtClean="0"/>
              <a:t>GgPp</a:t>
            </a:r>
            <a:r>
              <a:rPr lang="en-US" dirty="0" smtClean="0"/>
              <a:t>)</a:t>
            </a:r>
            <a:endParaRPr lang="en-US" dirty="0"/>
          </a:p>
          <a:p>
            <a:pPr>
              <a:buNone/>
            </a:pPr>
            <a:r>
              <a:rPr lang="en-US" dirty="0" smtClean="0"/>
              <a:t>	How do we write these frequencies in more general terms? </a:t>
            </a:r>
            <a:endParaRPr lang="en-US" dirty="0"/>
          </a:p>
          <a:p>
            <a:pPr>
              <a:buNone/>
            </a:pPr>
            <a:r>
              <a:rPr lang="en-US" dirty="0" smtClean="0"/>
              <a:t>	</a:t>
            </a:r>
            <a:r>
              <a:rPr lang="en-US" dirty="0" smtClean="0">
                <a:solidFill>
                  <a:srgbClr val="FF0000"/>
                </a:solidFill>
              </a:rPr>
              <a:t>9/16 with both dominant traits</a:t>
            </a:r>
          </a:p>
          <a:p>
            <a:pPr>
              <a:buNone/>
            </a:pPr>
            <a:r>
              <a:rPr lang="en-US" dirty="0">
                <a:solidFill>
                  <a:srgbClr val="FF0000"/>
                </a:solidFill>
              </a:rPr>
              <a:t>	</a:t>
            </a:r>
            <a:r>
              <a:rPr lang="en-US" dirty="0" smtClean="0">
                <a:solidFill>
                  <a:srgbClr val="FF0000"/>
                </a:solidFill>
              </a:rPr>
              <a:t>3/16 with the first trait dominant and the second trait recessive</a:t>
            </a:r>
          </a:p>
          <a:p>
            <a:pPr>
              <a:buNone/>
            </a:pPr>
            <a:r>
              <a:rPr lang="en-US" dirty="0">
                <a:solidFill>
                  <a:srgbClr val="FF0000"/>
                </a:solidFill>
              </a:rPr>
              <a:t>	</a:t>
            </a:r>
            <a:r>
              <a:rPr lang="en-US" dirty="0" smtClean="0">
                <a:solidFill>
                  <a:srgbClr val="FF0000"/>
                </a:solidFill>
              </a:rPr>
              <a:t>3/16 with the first trait recessive and the second trait dominant</a:t>
            </a:r>
          </a:p>
          <a:p>
            <a:pPr>
              <a:buNone/>
            </a:pPr>
            <a:r>
              <a:rPr lang="en-US" dirty="0" smtClean="0">
                <a:solidFill>
                  <a:srgbClr val="FF0000"/>
                </a:solidFill>
              </a:rPr>
              <a:t>	1/16 with both recessive traits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7620000" y="1524000"/>
            <a:ext cx="71083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rgbClr val="00B050"/>
                </a:solidFill>
              </a:rPr>
              <a:t>LTO</a:t>
            </a:r>
            <a:endParaRPr lang="en-US" sz="2800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Another Example </a:t>
            </a:r>
            <a:r>
              <a:rPr lang="en-US" dirty="0" err="1" smtClean="0"/>
              <a:t>Dihybrid</a:t>
            </a:r>
            <a:r>
              <a:rPr lang="en-US" dirty="0" smtClean="0"/>
              <a:t> Cross Problem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382000" cy="5105400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en-US" sz="3400" dirty="0" smtClean="0"/>
              <a:t>29) </a:t>
            </a:r>
          </a:p>
          <a:p>
            <a:pPr>
              <a:buNone/>
            </a:pPr>
            <a:r>
              <a:rPr lang="en-US" sz="3400" dirty="0" smtClean="0"/>
              <a:t>	</a:t>
            </a:r>
            <a:r>
              <a:rPr lang="en-US" sz="3400" b="1" dirty="0" smtClean="0"/>
              <a:t>Trait 1</a:t>
            </a:r>
            <a:r>
              <a:rPr lang="en-US" sz="3400" dirty="0" smtClean="0"/>
              <a:t>: R = running mice and r = waltzing mice</a:t>
            </a:r>
          </a:p>
          <a:p>
            <a:pPr>
              <a:buNone/>
            </a:pPr>
            <a:r>
              <a:rPr lang="en-US" sz="3400" dirty="0" smtClean="0"/>
              <a:t>	</a:t>
            </a:r>
            <a:r>
              <a:rPr lang="en-US" sz="3400" b="1" dirty="0" smtClean="0"/>
              <a:t>Trait 2: </a:t>
            </a:r>
            <a:r>
              <a:rPr lang="en-US" sz="3400" dirty="0" smtClean="0"/>
              <a:t>B = black hair and b = brown hair</a:t>
            </a:r>
          </a:p>
          <a:p>
            <a:endParaRPr lang="en-US" sz="3400" dirty="0"/>
          </a:p>
          <a:p>
            <a:pPr>
              <a:buNone/>
            </a:pPr>
            <a:r>
              <a:rPr lang="en-US" sz="3400" dirty="0" smtClean="0"/>
              <a:t>	</a:t>
            </a:r>
            <a:r>
              <a:rPr lang="en-US" sz="3400" b="1" dirty="0" smtClean="0"/>
              <a:t>Parent Information: </a:t>
            </a:r>
            <a:r>
              <a:rPr lang="en-US" sz="3400" dirty="0"/>
              <a:t>Let’s cross a homozygous running, heterozygous black mouse with a waltzing brown mouse.</a:t>
            </a:r>
          </a:p>
          <a:p>
            <a:pPr>
              <a:buNone/>
            </a:pPr>
            <a:endParaRPr lang="en-US" sz="3400" dirty="0" smtClean="0"/>
          </a:p>
          <a:p>
            <a:pPr>
              <a:buNone/>
            </a:pPr>
            <a:r>
              <a:rPr lang="en-US" sz="3400" dirty="0" smtClean="0"/>
              <a:t>30) What are the genotypes of the two parent mice</a:t>
            </a:r>
            <a:r>
              <a:rPr lang="en-US" sz="3400" dirty="0" smtClean="0"/>
              <a:t>?</a:t>
            </a:r>
          </a:p>
          <a:p>
            <a:pPr>
              <a:buNone/>
            </a:pPr>
            <a:endParaRPr lang="en-US" sz="3400" dirty="0" smtClean="0"/>
          </a:p>
          <a:p>
            <a:pPr>
              <a:buNone/>
            </a:pPr>
            <a:r>
              <a:rPr lang="en-US" sz="3400" dirty="0" smtClean="0">
                <a:solidFill>
                  <a:srgbClr val="FF0000"/>
                </a:solidFill>
              </a:rPr>
              <a:t>Parent 1: </a:t>
            </a:r>
            <a:r>
              <a:rPr lang="en-US" sz="3400" dirty="0" err="1" smtClean="0">
                <a:solidFill>
                  <a:srgbClr val="FF0000"/>
                </a:solidFill>
              </a:rPr>
              <a:t>BbRR</a:t>
            </a:r>
            <a:endParaRPr lang="en-US" sz="3400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en-US" sz="3400" dirty="0" smtClean="0">
                <a:solidFill>
                  <a:srgbClr val="FF0000"/>
                </a:solidFill>
              </a:rPr>
              <a:t>Parent 2: </a:t>
            </a:r>
            <a:r>
              <a:rPr lang="en-US" sz="3400" dirty="0" err="1" smtClean="0">
                <a:solidFill>
                  <a:srgbClr val="FF0000"/>
                </a:solidFill>
              </a:rPr>
              <a:t>bbrr</a:t>
            </a:r>
            <a:endParaRPr lang="en-US" sz="3400" dirty="0" smtClean="0">
              <a:solidFill>
                <a:srgbClr val="FF0000"/>
              </a:solidFill>
            </a:endParaRPr>
          </a:p>
          <a:p>
            <a:pPr>
              <a:buNone/>
            </a:pPr>
            <a:endParaRPr lang="en-US" sz="3400" dirty="0" smtClean="0">
              <a:solidFill>
                <a:srgbClr val="FF0000"/>
              </a:solidFill>
            </a:endParaRPr>
          </a:p>
          <a:p>
            <a:pPr>
              <a:buNone/>
            </a:pPr>
            <a:endParaRPr lang="en-US" dirty="0">
              <a:solidFill>
                <a:srgbClr val="FF0000"/>
              </a:solidFill>
            </a:endParaRPr>
          </a:p>
          <a:p>
            <a:pPr>
              <a:buNone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33400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31) FOIL the parent genotypes to find the gamete alleles that go on the top and left sides of the </a:t>
            </a:r>
            <a:r>
              <a:rPr lang="en-US" dirty="0" err="1" smtClean="0"/>
              <a:t>Punnett</a:t>
            </a:r>
            <a:r>
              <a:rPr lang="en-US" dirty="0" smtClean="0"/>
              <a:t> square</a:t>
            </a:r>
          </a:p>
          <a:p>
            <a:pPr>
              <a:buNone/>
            </a:pPr>
            <a:endParaRPr lang="en-US" dirty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838200" y="2473215"/>
            <a:ext cx="3200400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2800" dirty="0">
                <a:solidFill>
                  <a:srgbClr val="FF0000"/>
                </a:solidFill>
              </a:rPr>
              <a:t>Parent 1: </a:t>
            </a:r>
            <a:r>
              <a:rPr lang="en-US" sz="2800" dirty="0" err="1" smtClean="0">
                <a:solidFill>
                  <a:srgbClr val="FF0000"/>
                </a:solidFill>
              </a:rPr>
              <a:t>BbRR</a:t>
            </a:r>
            <a:r>
              <a:rPr lang="en-US" sz="2800" dirty="0" smtClean="0">
                <a:solidFill>
                  <a:srgbClr val="FF0000"/>
                </a:solidFill>
              </a:rPr>
              <a:t> (top of square)</a:t>
            </a:r>
          </a:p>
          <a:p>
            <a:pPr>
              <a:buNone/>
            </a:pPr>
            <a:endParaRPr lang="en-US" sz="2800" dirty="0">
              <a:solidFill>
                <a:srgbClr val="FF0000"/>
              </a:solidFill>
            </a:endParaRPr>
          </a:p>
          <a:p>
            <a:pPr>
              <a:buNone/>
            </a:pPr>
            <a:r>
              <a:rPr lang="en-US" sz="2800" dirty="0" smtClean="0">
                <a:solidFill>
                  <a:srgbClr val="FF0000"/>
                </a:solidFill>
              </a:rPr>
              <a:t>F = BR</a:t>
            </a:r>
          </a:p>
          <a:p>
            <a:pPr>
              <a:buNone/>
            </a:pPr>
            <a:r>
              <a:rPr lang="en-US" sz="2800" dirty="0" smtClean="0">
                <a:solidFill>
                  <a:srgbClr val="FF0000"/>
                </a:solidFill>
              </a:rPr>
              <a:t>O = BR</a:t>
            </a:r>
          </a:p>
          <a:p>
            <a:pPr>
              <a:buNone/>
            </a:pPr>
            <a:r>
              <a:rPr lang="en-US" sz="2800" dirty="0" smtClean="0">
                <a:solidFill>
                  <a:srgbClr val="FF0000"/>
                </a:solidFill>
              </a:rPr>
              <a:t>I = </a:t>
            </a:r>
            <a:r>
              <a:rPr lang="en-US" sz="2800" dirty="0" err="1" smtClean="0">
                <a:solidFill>
                  <a:srgbClr val="FF0000"/>
                </a:solidFill>
              </a:rPr>
              <a:t>bR</a:t>
            </a:r>
            <a:endParaRPr lang="en-US" sz="2800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en-US" sz="2800" dirty="0" smtClean="0">
                <a:solidFill>
                  <a:srgbClr val="FF0000"/>
                </a:solidFill>
              </a:rPr>
              <a:t>L = </a:t>
            </a:r>
            <a:r>
              <a:rPr lang="en-US" sz="2800" dirty="0" err="1" smtClean="0">
                <a:solidFill>
                  <a:srgbClr val="FF0000"/>
                </a:solidFill>
              </a:rPr>
              <a:t>bR</a:t>
            </a:r>
            <a:endParaRPr lang="en-US" sz="2800" dirty="0">
              <a:solidFill>
                <a:srgbClr val="FF0000"/>
              </a:solidFill>
            </a:endParaRPr>
          </a:p>
          <a:p>
            <a:endParaRPr lang="en-US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4572000" y="2473215"/>
            <a:ext cx="3200400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2800" dirty="0">
                <a:solidFill>
                  <a:srgbClr val="FF0000"/>
                </a:solidFill>
              </a:rPr>
              <a:t>Parent </a:t>
            </a:r>
            <a:r>
              <a:rPr lang="en-US" sz="2800" dirty="0" smtClean="0">
                <a:solidFill>
                  <a:srgbClr val="FF0000"/>
                </a:solidFill>
              </a:rPr>
              <a:t>2: </a:t>
            </a:r>
            <a:r>
              <a:rPr lang="en-US" sz="2800" dirty="0" err="1" smtClean="0">
                <a:solidFill>
                  <a:srgbClr val="FF0000"/>
                </a:solidFill>
              </a:rPr>
              <a:t>bbrr</a:t>
            </a:r>
            <a:r>
              <a:rPr lang="en-US" sz="2800" dirty="0" smtClean="0">
                <a:solidFill>
                  <a:srgbClr val="FF0000"/>
                </a:solidFill>
              </a:rPr>
              <a:t> (left side of square)</a:t>
            </a:r>
          </a:p>
          <a:p>
            <a:pPr>
              <a:buNone/>
            </a:pPr>
            <a:endParaRPr lang="en-US" sz="2800" dirty="0">
              <a:solidFill>
                <a:srgbClr val="FF0000"/>
              </a:solidFill>
            </a:endParaRPr>
          </a:p>
          <a:p>
            <a:pPr>
              <a:buNone/>
            </a:pPr>
            <a:r>
              <a:rPr lang="en-US" sz="2800" dirty="0" smtClean="0">
                <a:solidFill>
                  <a:srgbClr val="FF0000"/>
                </a:solidFill>
              </a:rPr>
              <a:t>F = </a:t>
            </a:r>
            <a:r>
              <a:rPr lang="en-US" sz="2800" dirty="0" err="1" smtClean="0">
                <a:solidFill>
                  <a:srgbClr val="FF0000"/>
                </a:solidFill>
              </a:rPr>
              <a:t>br</a:t>
            </a:r>
            <a:endParaRPr lang="en-US" sz="2800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en-US" sz="2800" dirty="0" smtClean="0">
                <a:solidFill>
                  <a:srgbClr val="FF0000"/>
                </a:solidFill>
              </a:rPr>
              <a:t>O = </a:t>
            </a:r>
            <a:r>
              <a:rPr lang="en-US" sz="2800" dirty="0" err="1" smtClean="0">
                <a:solidFill>
                  <a:srgbClr val="FF0000"/>
                </a:solidFill>
              </a:rPr>
              <a:t>br</a:t>
            </a:r>
            <a:endParaRPr lang="en-US" sz="2800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en-US" sz="2800" dirty="0" smtClean="0">
                <a:solidFill>
                  <a:srgbClr val="FF0000"/>
                </a:solidFill>
              </a:rPr>
              <a:t>I = </a:t>
            </a:r>
            <a:r>
              <a:rPr lang="en-US" sz="2800" dirty="0" err="1" smtClean="0">
                <a:solidFill>
                  <a:srgbClr val="FF0000"/>
                </a:solidFill>
              </a:rPr>
              <a:t>br</a:t>
            </a:r>
            <a:endParaRPr lang="en-US" sz="2800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en-US" sz="2800" dirty="0" smtClean="0">
                <a:solidFill>
                  <a:srgbClr val="FF0000"/>
                </a:solidFill>
              </a:rPr>
              <a:t>L = </a:t>
            </a:r>
            <a:r>
              <a:rPr lang="en-US" sz="2800" dirty="0" err="1" smtClean="0">
                <a:solidFill>
                  <a:srgbClr val="FF0000"/>
                </a:solidFill>
              </a:rPr>
              <a:t>br</a:t>
            </a:r>
            <a:endParaRPr lang="en-US" sz="2800" dirty="0">
              <a:solidFill>
                <a:srgbClr val="FF0000"/>
              </a:solidFill>
            </a:endParaRPr>
          </a:p>
          <a:p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Types of Chromosomes in a Human Cell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86019"/>
            <a:ext cx="4191000" cy="5038581"/>
          </a:xfrm>
        </p:spPr>
        <p:txBody>
          <a:bodyPr>
            <a:normAutofit fontScale="92500" lnSpcReduction="20000"/>
          </a:bodyPr>
          <a:lstStyle/>
          <a:p>
            <a:pPr marL="514350" indent="-514350">
              <a:buAutoNum type="arabicParenR"/>
            </a:pPr>
            <a:r>
              <a:rPr lang="en-US" dirty="0" smtClean="0"/>
              <a:t>Describe what is shown in a karyotype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r>
              <a:rPr lang="en-US" dirty="0" smtClean="0">
                <a:solidFill>
                  <a:srgbClr val="FF0000"/>
                </a:solidFill>
              </a:rPr>
              <a:t>All the chromosomes in a single human body cell (includes the autosomes and sex chromosomes) </a:t>
            </a:r>
            <a:endParaRPr lang="en-US" dirty="0" smtClean="0">
              <a:solidFill>
                <a:srgbClr val="FF0000"/>
              </a:solidFill>
            </a:endParaRPr>
          </a:p>
          <a:p>
            <a:pPr marL="514350" indent="-51435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2) How </a:t>
            </a:r>
            <a:r>
              <a:rPr lang="en-US" dirty="0" smtClean="0"/>
              <a:t>many chromosomes are found in a human cell? </a:t>
            </a:r>
            <a:r>
              <a:rPr lang="en-US" dirty="0" smtClean="0">
                <a:solidFill>
                  <a:srgbClr val="FF0000"/>
                </a:solidFill>
              </a:rPr>
              <a:t>46</a:t>
            </a:r>
            <a:r>
              <a:rPr lang="en-US" dirty="0" smtClean="0"/>
              <a:t> </a:t>
            </a:r>
            <a:r>
              <a:rPr lang="en-US" dirty="0" smtClean="0"/>
              <a:t>How many pairs of chromosomes</a:t>
            </a:r>
            <a:r>
              <a:rPr lang="en-US" dirty="0" smtClean="0"/>
              <a:t>? </a:t>
            </a:r>
            <a:r>
              <a:rPr lang="en-US" dirty="0" smtClean="0">
                <a:solidFill>
                  <a:srgbClr val="FF0000"/>
                </a:solidFill>
              </a:rPr>
              <a:t>23</a:t>
            </a:r>
            <a:endParaRPr lang="en-US" dirty="0"/>
          </a:p>
        </p:txBody>
      </p:sp>
      <p:pic>
        <p:nvPicPr>
          <p:cNvPr id="4" name="Picture 3" descr="Image result for autosomes sex chromosomes karyotype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05400" y="2133600"/>
            <a:ext cx="40386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228600"/>
            <a:ext cx="8229600" cy="19812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400" dirty="0" smtClean="0"/>
              <a:t>32) Let’s set up and fill in our dihybrid </a:t>
            </a:r>
            <a:r>
              <a:rPr lang="en-US" sz="2400" dirty="0" smtClean="0"/>
              <a:t>Punnett square</a:t>
            </a:r>
            <a:endParaRPr lang="en-US" sz="2400" dirty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23447872"/>
              </p:ext>
            </p:extLst>
          </p:nvPr>
        </p:nvGraphicFramePr>
        <p:xfrm>
          <a:off x="1143000" y="990600"/>
          <a:ext cx="7010400" cy="281024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02080">
                  <a:extLst>
                    <a:ext uri="{9D8B030D-6E8A-4147-A177-3AD203B41FA5}">
                      <a16:colId xmlns:a16="http://schemas.microsoft.com/office/drawing/2014/main" val="922999170"/>
                    </a:ext>
                  </a:extLst>
                </a:gridCol>
                <a:gridCol w="1402080">
                  <a:extLst>
                    <a:ext uri="{9D8B030D-6E8A-4147-A177-3AD203B41FA5}">
                      <a16:colId xmlns:a16="http://schemas.microsoft.com/office/drawing/2014/main" val="561873770"/>
                    </a:ext>
                  </a:extLst>
                </a:gridCol>
                <a:gridCol w="1386840">
                  <a:extLst>
                    <a:ext uri="{9D8B030D-6E8A-4147-A177-3AD203B41FA5}">
                      <a16:colId xmlns:a16="http://schemas.microsoft.com/office/drawing/2014/main" val="2188720054"/>
                    </a:ext>
                  </a:extLst>
                </a:gridCol>
                <a:gridCol w="1417320">
                  <a:extLst>
                    <a:ext uri="{9D8B030D-6E8A-4147-A177-3AD203B41FA5}">
                      <a16:colId xmlns:a16="http://schemas.microsoft.com/office/drawing/2014/main" val="242865291"/>
                    </a:ext>
                  </a:extLst>
                </a:gridCol>
                <a:gridCol w="1402080">
                  <a:extLst>
                    <a:ext uri="{9D8B030D-6E8A-4147-A177-3AD203B41FA5}">
                      <a16:colId xmlns:a16="http://schemas.microsoft.com/office/drawing/2014/main" val="551212766"/>
                    </a:ext>
                  </a:extLst>
                </a:gridCol>
              </a:tblGrid>
              <a:tr h="435862">
                <a:tc>
                  <a:txBody>
                    <a:bodyPr/>
                    <a:lstStyle/>
                    <a:p>
                      <a:endParaRPr lang="en-US" sz="2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="0" dirty="0" smtClean="0">
                          <a:solidFill>
                            <a:schemeClr val="tx1"/>
                          </a:solidFill>
                        </a:rPr>
                        <a:t>BR</a:t>
                      </a:r>
                      <a:endParaRPr lang="en-US" sz="2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="0" dirty="0" smtClean="0">
                          <a:solidFill>
                            <a:schemeClr val="tx1"/>
                          </a:solidFill>
                        </a:rPr>
                        <a:t>BR</a:t>
                      </a:r>
                      <a:endParaRPr lang="en-US" sz="2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="0" dirty="0" err="1" smtClean="0">
                          <a:solidFill>
                            <a:schemeClr val="tx1"/>
                          </a:solidFill>
                        </a:rPr>
                        <a:t>bR</a:t>
                      </a:r>
                      <a:endParaRPr lang="en-US" sz="2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="0" dirty="0" err="1" smtClean="0">
                          <a:solidFill>
                            <a:schemeClr val="tx1"/>
                          </a:solidFill>
                        </a:rPr>
                        <a:t>bR</a:t>
                      </a:r>
                      <a:endParaRPr lang="en-US" sz="2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9785096"/>
                  </a:ext>
                </a:extLst>
              </a:tr>
              <a:tr h="588262">
                <a:tc>
                  <a:txBody>
                    <a:bodyPr/>
                    <a:lstStyle/>
                    <a:p>
                      <a:r>
                        <a:rPr lang="en-US" sz="2400" b="0" dirty="0" err="1" smtClean="0">
                          <a:solidFill>
                            <a:schemeClr val="tx1"/>
                          </a:solidFill>
                        </a:rPr>
                        <a:t>br</a:t>
                      </a:r>
                      <a:endParaRPr lang="en-US" sz="2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="0" dirty="0" err="1" smtClean="0">
                          <a:solidFill>
                            <a:srgbClr val="00B050"/>
                          </a:solidFill>
                        </a:rPr>
                        <a:t>BbRr</a:t>
                      </a:r>
                      <a:endParaRPr lang="en-US" sz="2400" b="0" dirty="0">
                        <a:solidFill>
                          <a:srgbClr val="00B05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="0" dirty="0" err="1" smtClean="0">
                          <a:solidFill>
                            <a:srgbClr val="00B050"/>
                          </a:solidFill>
                        </a:rPr>
                        <a:t>BbRr</a:t>
                      </a:r>
                      <a:endParaRPr lang="en-US" sz="2400" b="0" dirty="0">
                        <a:solidFill>
                          <a:srgbClr val="00B05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="0" dirty="0" err="1" smtClean="0">
                          <a:solidFill>
                            <a:srgbClr val="7030A0"/>
                          </a:solidFill>
                        </a:rPr>
                        <a:t>bbRr</a:t>
                      </a:r>
                      <a:endParaRPr lang="en-US" sz="2400" b="0" dirty="0">
                        <a:solidFill>
                          <a:srgbClr val="7030A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0" dirty="0" err="1" smtClean="0">
                          <a:solidFill>
                            <a:srgbClr val="7030A0"/>
                          </a:solidFill>
                        </a:rPr>
                        <a:t>bbRr</a:t>
                      </a:r>
                      <a:endParaRPr lang="en-US" sz="2400" b="0" dirty="0" smtClean="0">
                        <a:solidFill>
                          <a:srgbClr val="7030A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53634676"/>
                  </a:ext>
                </a:extLst>
              </a:tr>
              <a:tr h="588262">
                <a:tc>
                  <a:txBody>
                    <a:bodyPr/>
                    <a:lstStyle/>
                    <a:p>
                      <a:r>
                        <a:rPr lang="en-US" sz="2400" b="0" dirty="0" err="1" smtClean="0">
                          <a:solidFill>
                            <a:schemeClr val="tx1"/>
                          </a:solidFill>
                        </a:rPr>
                        <a:t>br</a:t>
                      </a:r>
                      <a:endParaRPr lang="en-US" sz="2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0" dirty="0" err="1" smtClean="0">
                          <a:solidFill>
                            <a:srgbClr val="00B050"/>
                          </a:solidFill>
                        </a:rPr>
                        <a:t>BbRr</a:t>
                      </a:r>
                      <a:endParaRPr lang="en-US" sz="2400" b="0" dirty="0" smtClean="0">
                        <a:solidFill>
                          <a:srgbClr val="00B05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0" dirty="0" err="1" smtClean="0">
                          <a:solidFill>
                            <a:srgbClr val="00B050"/>
                          </a:solidFill>
                        </a:rPr>
                        <a:t>BbRr</a:t>
                      </a:r>
                      <a:endParaRPr lang="en-US" sz="2400" b="0" dirty="0" smtClean="0">
                        <a:solidFill>
                          <a:srgbClr val="00B05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="0" dirty="0" err="1" smtClean="0">
                          <a:solidFill>
                            <a:srgbClr val="7030A0"/>
                          </a:solidFill>
                        </a:rPr>
                        <a:t>bbRr</a:t>
                      </a:r>
                      <a:endParaRPr lang="en-US" sz="2400" b="1" dirty="0">
                        <a:solidFill>
                          <a:srgbClr val="7030A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0" dirty="0" err="1" smtClean="0">
                          <a:solidFill>
                            <a:srgbClr val="7030A0"/>
                          </a:solidFill>
                        </a:rPr>
                        <a:t>bbRr</a:t>
                      </a:r>
                      <a:endParaRPr lang="en-US" sz="2400" b="0" dirty="0" smtClean="0">
                        <a:solidFill>
                          <a:srgbClr val="7030A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13276750"/>
                  </a:ext>
                </a:extLst>
              </a:tr>
              <a:tr h="588262">
                <a:tc>
                  <a:txBody>
                    <a:bodyPr/>
                    <a:lstStyle/>
                    <a:p>
                      <a:r>
                        <a:rPr lang="en-US" sz="2400" b="0" dirty="0" err="1" smtClean="0">
                          <a:solidFill>
                            <a:schemeClr val="tx1"/>
                          </a:solidFill>
                        </a:rPr>
                        <a:t>br</a:t>
                      </a:r>
                      <a:endParaRPr lang="en-US" sz="2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0" dirty="0" err="1" smtClean="0">
                          <a:solidFill>
                            <a:srgbClr val="00B050"/>
                          </a:solidFill>
                        </a:rPr>
                        <a:t>BbRr</a:t>
                      </a:r>
                      <a:endParaRPr lang="en-US" sz="2400" b="0" dirty="0" smtClean="0">
                        <a:solidFill>
                          <a:srgbClr val="00B05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0" dirty="0" err="1" smtClean="0">
                          <a:solidFill>
                            <a:srgbClr val="00B050"/>
                          </a:solidFill>
                        </a:rPr>
                        <a:t>BbRr</a:t>
                      </a:r>
                      <a:endParaRPr lang="en-US" sz="2400" b="0" dirty="0" smtClean="0">
                        <a:solidFill>
                          <a:srgbClr val="00B05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0" dirty="0" err="1" smtClean="0">
                          <a:solidFill>
                            <a:srgbClr val="7030A0"/>
                          </a:solidFill>
                        </a:rPr>
                        <a:t>bbRr</a:t>
                      </a:r>
                      <a:endParaRPr lang="en-US" sz="2400" b="0" dirty="0" smtClean="0">
                        <a:solidFill>
                          <a:srgbClr val="7030A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0" dirty="0" err="1" smtClean="0">
                          <a:solidFill>
                            <a:srgbClr val="7030A0"/>
                          </a:solidFill>
                        </a:rPr>
                        <a:t>bbRr</a:t>
                      </a:r>
                      <a:endParaRPr lang="en-US" sz="2400" b="0" dirty="0" smtClean="0">
                        <a:solidFill>
                          <a:srgbClr val="7030A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26119765"/>
                  </a:ext>
                </a:extLst>
              </a:tr>
              <a:tr h="588262">
                <a:tc>
                  <a:txBody>
                    <a:bodyPr/>
                    <a:lstStyle/>
                    <a:p>
                      <a:r>
                        <a:rPr lang="en-US" sz="2400" b="0" dirty="0" err="1" smtClean="0">
                          <a:solidFill>
                            <a:schemeClr val="tx1"/>
                          </a:solidFill>
                        </a:rPr>
                        <a:t>br</a:t>
                      </a:r>
                      <a:endParaRPr lang="en-US" sz="2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0" dirty="0" err="1" smtClean="0">
                          <a:solidFill>
                            <a:srgbClr val="00B050"/>
                          </a:solidFill>
                        </a:rPr>
                        <a:t>BbRr</a:t>
                      </a:r>
                      <a:endParaRPr lang="en-US" sz="2400" b="0" dirty="0" smtClean="0">
                        <a:solidFill>
                          <a:srgbClr val="00B05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0" dirty="0" err="1" smtClean="0">
                          <a:solidFill>
                            <a:srgbClr val="00B050"/>
                          </a:solidFill>
                        </a:rPr>
                        <a:t>BbRr</a:t>
                      </a:r>
                      <a:endParaRPr lang="en-US" sz="2400" b="0" dirty="0" smtClean="0">
                        <a:solidFill>
                          <a:srgbClr val="00B05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0" dirty="0" err="1" smtClean="0">
                          <a:solidFill>
                            <a:srgbClr val="7030A0"/>
                          </a:solidFill>
                        </a:rPr>
                        <a:t>bbRr</a:t>
                      </a:r>
                      <a:endParaRPr lang="en-US" sz="2400" b="0" dirty="0" smtClean="0">
                        <a:solidFill>
                          <a:srgbClr val="7030A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0" dirty="0" err="1" smtClean="0">
                          <a:solidFill>
                            <a:srgbClr val="7030A0"/>
                          </a:solidFill>
                        </a:rPr>
                        <a:t>bbRr</a:t>
                      </a:r>
                      <a:endParaRPr lang="en-US" sz="2400" b="0" dirty="0" smtClean="0">
                        <a:solidFill>
                          <a:srgbClr val="7030A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16522425"/>
                  </a:ext>
                </a:extLst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381000" y="3962400"/>
            <a:ext cx="36576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33) Offspring phenotype frequencies as fractions</a:t>
            </a:r>
          </a:p>
          <a:p>
            <a:r>
              <a:rPr lang="en-US" sz="2400" dirty="0" smtClean="0">
                <a:solidFill>
                  <a:srgbClr val="00B050"/>
                </a:solidFill>
              </a:rPr>
              <a:t>Black, Running = 1/2</a:t>
            </a:r>
          </a:p>
          <a:p>
            <a:r>
              <a:rPr lang="en-US" sz="2400" dirty="0" smtClean="0">
                <a:solidFill>
                  <a:srgbClr val="7030A0"/>
                </a:solidFill>
              </a:rPr>
              <a:t>Brown, Running = 1/2</a:t>
            </a:r>
          </a:p>
          <a:p>
            <a:endParaRPr lang="en-US" sz="2400" dirty="0">
              <a:solidFill>
                <a:srgbClr val="7030A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810000" y="3962400"/>
            <a:ext cx="533400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33) Offspring phenotype frequencies as a ratio: </a:t>
            </a:r>
          </a:p>
          <a:p>
            <a:endParaRPr lang="en-US" sz="2400" dirty="0">
              <a:solidFill>
                <a:srgbClr val="7030A0"/>
              </a:solidFill>
            </a:endParaRPr>
          </a:p>
          <a:p>
            <a:r>
              <a:rPr lang="en-US" sz="2400" dirty="0" smtClean="0">
                <a:solidFill>
                  <a:srgbClr val="FF0000"/>
                </a:solidFill>
              </a:rPr>
              <a:t>1 Black, Running : 1 Brown, Running</a:t>
            </a:r>
          </a:p>
          <a:p>
            <a:endParaRPr lang="en-US" sz="2400" dirty="0">
              <a:solidFill>
                <a:srgbClr val="FF0000"/>
              </a:solidFill>
            </a:endParaRPr>
          </a:p>
          <a:p>
            <a:r>
              <a:rPr lang="en-US" sz="2400" dirty="0" smtClean="0">
                <a:solidFill>
                  <a:srgbClr val="FF0000"/>
                </a:solidFill>
              </a:rPr>
              <a:t>(This ratio is reduced from a 2:2 ratio) </a:t>
            </a:r>
          </a:p>
          <a:p>
            <a:endParaRPr lang="en-US" sz="2400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685800"/>
            <a:ext cx="4169293" cy="487680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n-US" dirty="0"/>
              <a:t>3</a:t>
            </a:r>
            <a:r>
              <a:rPr lang="en-US" dirty="0" smtClean="0"/>
              <a:t>) Which pairs are </a:t>
            </a:r>
            <a:r>
              <a:rPr lang="en-US" dirty="0" smtClean="0"/>
              <a:t>autosomes </a:t>
            </a:r>
            <a:r>
              <a:rPr lang="en-US" dirty="0" smtClean="0">
                <a:solidFill>
                  <a:srgbClr val="FF0000"/>
                </a:solidFill>
              </a:rPr>
              <a:t>(pairs 1-22)</a:t>
            </a:r>
            <a:r>
              <a:rPr lang="en-US" dirty="0" smtClean="0"/>
              <a:t>, </a:t>
            </a:r>
            <a:r>
              <a:rPr lang="en-US" dirty="0" smtClean="0"/>
              <a:t>and which pair is the sex </a:t>
            </a:r>
            <a:r>
              <a:rPr lang="en-US" dirty="0" smtClean="0"/>
              <a:t>chromosomes </a:t>
            </a:r>
            <a:r>
              <a:rPr lang="en-US" dirty="0" smtClean="0">
                <a:solidFill>
                  <a:srgbClr val="FF0000"/>
                </a:solidFill>
              </a:rPr>
              <a:t>(pair 23)</a:t>
            </a:r>
            <a:r>
              <a:rPr lang="en-US" dirty="0" smtClean="0"/>
              <a:t>?</a:t>
            </a:r>
            <a:endParaRPr lang="en-US" dirty="0" smtClean="0"/>
          </a:p>
          <a:p>
            <a:pPr>
              <a:buNone/>
            </a:pPr>
            <a:endParaRPr lang="en-US" dirty="0"/>
          </a:p>
          <a:p>
            <a:pPr>
              <a:buNone/>
            </a:pPr>
            <a:r>
              <a:rPr lang="en-US" dirty="0" smtClean="0"/>
              <a:t>4) What are the two types of sex chromosomes</a:t>
            </a:r>
            <a:r>
              <a:rPr lang="en-US" dirty="0" smtClean="0"/>
              <a:t>?</a:t>
            </a:r>
          </a:p>
          <a:p>
            <a:pPr>
              <a:buNone/>
            </a:pPr>
            <a:r>
              <a:rPr lang="en-US" dirty="0" smtClean="0">
                <a:solidFill>
                  <a:srgbClr val="FF0000"/>
                </a:solidFill>
              </a:rPr>
              <a:t>X and Y chromosomes</a:t>
            </a:r>
            <a:endParaRPr lang="en-US" dirty="0" smtClean="0">
              <a:solidFill>
                <a:srgbClr val="FF0000"/>
              </a:solidFill>
            </a:endParaRPr>
          </a:p>
          <a:p>
            <a:pPr>
              <a:buNone/>
            </a:pPr>
            <a:endParaRPr lang="en-US" dirty="0"/>
          </a:p>
          <a:p>
            <a:pPr>
              <a:buNone/>
            </a:pPr>
            <a:endParaRPr lang="en-US" dirty="0"/>
          </a:p>
        </p:txBody>
      </p:sp>
      <p:pic>
        <p:nvPicPr>
          <p:cNvPr id="4" name="Picture 3" descr="Image result for autosomes sex chromosomes karyotype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67200" y="1524000"/>
            <a:ext cx="4495800" cy="350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4474093" y="678873"/>
            <a:ext cx="66409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rgbClr val="00B050"/>
                </a:solidFill>
              </a:rPr>
              <a:t>LTA</a:t>
            </a:r>
            <a:endParaRPr lang="en-US" sz="2800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1672" y="457200"/>
            <a:ext cx="4350327" cy="6172200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en-US" dirty="0" smtClean="0"/>
              <a:t>5) Sex chromosomes found in </a:t>
            </a:r>
            <a:r>
              <a:rPr lang="en-US" dirty="0" smtClean="0"/>
              <a:t>females </a:t>
            </a:r>
            <a:r>
              <a:rPr lang="en-US" dirty="0" smtClean="0">
                <a:solidFill>
                  <a:srgbClr val="FF0000"/>
                </a:solidFill>
              </a:rPr>
              <a:t>(XX)</a:t>
            </a:r>
            <a:r>
              <a:rPr lang="en-US" dirty="0" smtClean="0"/>
              <a:t>? Males </a:t>
            </a:r>
            <a:r>
              <a:rPr lang="en-US" dirty="0" smtClean="0">
                <a:solidFill>
                  <a:srgbClr val="FF0000"/>
                </a:solidFill>
              </a:rPr>
              <a:t>(XY)</a:t>
            </a:r>
            <a:r>
              <a:rPr lang="en-US" dirty="0" smtClean="0"/>
              <a:t>?</a:t>
            </a:r>
            <a:endParaRPr lang="en-US" dirty="0" smtClean="0"/>
          </a:p>
          <a:p>
            <a:endParaRPr lang="en-US" dirty="0"/>
          </a:p>
          <a:p>
            <a:pPr>
              <a:buNone/>
            </a:pPr>
            <a:r>
              <a:rPr lang="en-US" dirty="0" smtClean="0"/>
              <a:t>6) Traits found on </a:t>
            </a:r>
            <a:r>
              <a:rPr lang="en-US" dirty="0" err="1" smtClean="0"/>
              <a:t>autosomes</a:t>
            </a:r>
            <a:r>
              <a:rPr lang="en-US" dirty="0" smtClean="0"/>
              <a:t>? Traits found on sex chromosomes</a:t>
            </a:r>
            <a:r>
              <a:rPr lang="en-US" dirty="0" smtClean="0"/>
              <a:t>?</a:t>
            </a:r>
          </a:p>
          <a:p>
            <a:pPr>
              <a:buNone/>
            </a:pPr>
            <a:r>
              <a:rPr lang="en-US" dirty="0" smtClean="0">
                <a:solidFill>
                  <a:srgbClr val="FF0000"/>
                </a:solidFill>
              </a:rPr>
              <a:t>Autosomes contain genes for body traits that are found in both males AND females</a:t>
            </a:r>
          </a:p>
          <a:p>
            <a:pPr>
              <a:buNone/>
            </a:pPr>
            <a:endParaRPr lang="en-US" dirty="0">
              <a:solidFill>
                <a:srgbClr val="FF0000"/>
              </a:solidFill>
            </a:endParaRPr>
          </a:p>
          <a:p>
            <a:pPr>
              <a:buNone/>
            </a:pPr>
            <a:r>
              <a:rPr lang="en-US" dirty="0" smtClean="0">
                <a:solidFill>
                  <a:srgbClr val="FF0000"/>
                </a:solidFill>
              </a:rPr>
              <a:t>Sex chromosomes contain genes for primary or secondary sex characteristics that are only found in males or females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5" name="Picture 4" descr="Image result for autosomes sex chromosomes karyotype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1998" y="1371600"/>
            <a:ext cx="4191001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4953000" y="391180"/>
            <a:ext cx="67935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rgbClr val="00B050"/>
                </a:solidFill>
              </a:rPr>
              <a:t>LTB</a:t>
            </a:r>
            <a:endParaRPr lang="en-US" sz="2800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08605"/>
            <a:ext cx="8229600" cy="1143000"/>
          </a:xfrm>
        </p:spPr>
        <p:txBody>
          <a:bodyPr/>
          <a:lstStyle/>
          <a:p>
            <a:r>
              <a:rPr lang="en-US" dirty="0" smtClean="0"/>
              <a:t>Sex-Linked Traits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38200"/>
            <a:ext cx="8382000" cy="5791200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en-US" dirty="0" smtClean="0"/>
              <a:t>9) What does “linked” mean? </a:t>
            </a:r>
            <a:endParaRPr lang="en-US" dirty="0" smtClean="0"/>
          </a:p>
          <a:p>
            <a:pPr>
              <a:buNone/>
            </a:pPr>
            <a:r>
              <a:rPr lang="en-US" dirty="0" smtClean="0">
                <a:solidFill>
                  <a:srgbClr val="FF0000"/>
                </a:solidFill>
              </a:rPr>
              <a:t>Synonyms: Related, Connected, To Bring Together</a:t>
            </a:r>
            <a:endParaRPr lang="en-US" dirty="0">
              <a:solidFill>
                <a:srgbClr val="FF0000"/>
              </a:solidFill>
            </a:endParaRPr>
          </a:p>
          <a:p>
            <a:pPr>
              <a:buNone/>
            </a:pPr>
            <a:r>
              <a:rPr lang="en-US" dirty="0" smtClean="0">
                <a:solidFill>
                  <a:srgbClr val="FF0000"/>
                </a:solidFill>
              </a:rPr>
              <a:t>In this case, sex-linked traits are traits that are “linked” or connected to genes on the sex chromosomes.  In other words, these traits are controlled by genes on the sex chromosomes.</a:t>
            </a:r>
            <a:endParaRPr lang="en-US" dirty="0" smtClean="0">
              <a:solidFill>
                <a:srgbClr val="FF0000"/>
              </a:solidFill>
            </a:endParaRP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10) X-Linked Traits vs. Y-Linked Traits </a:t>
            </a:r>
            <a:r>
              <a:rPr lang="en-US" dirty="0" smtClean="0">
                <a:solidFill>
                  <a:srgbClr val="FF0000"/>
                </a:solidFill>
              </a:rPr>
              <a:t>(see notes) </a:t>
            </a:r>
            <a:endParaRPr lang="en-US" dirty="0" smtClean="0"/>
          </a:p>
          <a:p>
            <a:pPr>
              <a:buNone/>
            </a:pPr>
            <a:endParaRPr lang="en-US" dirty="0"/>
          </a:p>
          <a:p>
            <a:pPr>
              <a:buNone/>
            </a:pPr>
            <a:r>
              <a:rPr lang="en-US" dirty="0" smtClean="0"/>
              <a:t>11-12) </a:t>
            </a:r>
            <a:r>
              <a:rPr lang="en-US" dirty="0" smtClean="0"/>
              <a:t>Traits on autosomes and X-linked </a:t>
            </a:r>
            <a:r>
              <a:rPr lang="en-US" dirty="0"/>
              <a:t>t</a:t>
            </a:r>
            <a:r>
              <a:rPr lang="en-US" dirty="0" smtClean="0"/>
              <a:t>raits </a:t>
            </a:r>
            <a:r>
              <a:rPr lang="en-US" dirty="0" smtClean="0"/>
              <a:t>have different alleles… what are alleles</a:t>
            </a:r>
            <a:r>
              <a:rPr lang="en-US" dirty="0" smtClean="0"/>
              <a:t>?</a:t>
            </a:r>
            <a:endParaRPr lang="en-US" dirty="0"/>
          </a:p>
          <a:p>
            <a:pPr>
              <a:buNone/>
            </a:pPr>
            <a:r>
              <a:rPr lang="en-US" dirty="0" smtClean="0"/>
              <a:t>	</a:t>
            </a:r>
            <a:r>
              <a:rPr lang="en-US" dirty="0" smtClean="0">
                <a:solidFill>
                  <a:srgbClr val="FF0000"/>
                </a:solidFill>
              </a:rPr>
              <a:t>Different forms of a gene (ex: purple flower allele vs. </a:t>
            </a:r>
            <a:r>
              <a:rPr lang="en-US" dirty="0" smtClean="0">
                <a:solidFill>
                  <a:srgbClr val="FF0000"/>
                </a:solidFill>
              </a:rPr>
              <a:t>white flower allele…. These are different alleles for the flower color gene) </a:t>
            </a: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  <a:p>
            <a:pPr>
              <a:buNone/>
            </a:pP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7391400" y="772785"/>
            <a:ext cx="66717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rgbClr val="00B050"/>
                </a:solidFill>
              </a:rPr>
              <a:t>LTC</a:t>
            </a:r>
            <a:endParaRPr lang="en-US" sz="2800" dirty="0">
              <a:solidFill>
                <a:srgbClr val="00B05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620000" y="3439482"/>
            <a:ext cx="66717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rgbClr val="00B050"/>
                </a:solidFill>
              </a:rPr>
              <a:t>LTC</a:t>
            </a:r>
            <a:endParaRPr lang="en-US" sz="2800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Example of an X-Linked Trait (hemophilia)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12) What is hemophilia</a:t>
            </a:r>
            <a:r>
              <a:rPr lang="en-US" dirty="0" smtClean="0"/>
              <a:t>? </a:t>
            </a:r>
            <a:r>
              <a:rPr lang="en-US" dirty="0" smtClean="0">
                <a:solidFill>
                  <a:srgbClr val="FF0000"/>
                </a:solidFill>
              </a:rPr>
              <a:t>(see notes) </a:t>
            </a:r>
            <a:endParaRPr lang="en-US" dirty="0" smtClean="0"/>
          </a:p>
          <a:p>
            <a:endParaRPr lang="en-US" dirty="0"/>
          </a:p>
          <a:p>
            <a:pPr>
              <a:buNone/>
            </a:pPr>
            <a:r>
              <a:rPr lang="en-US" dirty="0" smtClean="0"/>
              <a:t>13) </a:t>
            </a:r>
            <a:r>
              <a:rPr lang="en-US" dirty="0" err="1" smtClean="0"/>
              <a:t>X</a:t>
            </a:r>
            <a:r>
              <a:rPr lang="en-US" baseline="30000" dirty="0" err="1" smtClean="0"/>
              <a:t>h</a:t>
            </a:r>
            <a:r>
              <a:rPr lang="en-US" dirty="0" smtClean="0"/>
              <a:t> = hemophilia allele</a:t>
            </a:r>
          </a:p>
          <a:p>
            <a:pPr>
              <a:buNone/>
            </a:pPr>
            <a:r>
              <a:rPr lang="en-US" dirty="0"/>
              <a:t>	 </a:t>
            </a:r>
            <a:r>
              <a:rPr lang="en-US" dirty="0" smtClean="0"/>
              <a:t>  X</a:t>
            </a:r>
            <a:r>
              <a:rPr lang="en-US" baseline="30000" dirty="0" smtClean="0"/>
              <a:t>H</a:t>
            </a:r>
            <a:r>
              <a:rPr lang="en-US" dirty="0" smtClean="0"/>
              <a:t> = allele for normal blood clotting</a:t>
            </a:r>
          </a:p>
          <a:p>
            <a:pPr>
              <a:buNone/>
            </a:pPr>
            <a:r>
              <a:rPr lang="en-US" dirty="0" smtClean="0"/>
              <a:t>	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Hemophilia: Possible Genotypes and Phenotypes for Males and Females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flipH="1">
            <a:off x="457200" y="1676400"/>
            <a:ext cx="8229600" cy="4525963"/>
          </a:xfrm>
        </p:spPr>
        <p:txBody>
          <a:bodyPr>
            <a:normAutofit/>
          </a:bodyPr>
          <a:lstStyle/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  <a:p>
            <a:pPr>
              <a:buNone/>
            </a:pPr>
            <a:endParaRPr lang="en-US" dirty="0" smtClean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74125062"/>
              </p:ext>
            </p:extLst>
          </p:nvPr>
        </p:nvGraphicFramePr>
        <p:xfrm>
          <a:off x="844242" y="1842655"/>
          <a:ext cx="8161212" cy="2944368"/>
        </p:xfrm>
        <a:graphic>
          <a:graphicData uri="http://schemas.openxmlformats.org/drawingml/2006/table">
            <a:tbl>
              <a:tblPr/>
              <a:tblGrid>
                <a:gridCol w="246984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4768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5436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800" b="1" dirty="0">
                          <a:latin typeface="Arial"/>
                          <a:ea typeface="Calibri"/>
                          <a:cs typeface="Times New Roman"/>
                        </a:rPr>
                        <a:t>Genotype</a:t>
                      </a:r>
                      <a:endParaRPr lang="en-US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800" b="1" dirty="0">
                          <a:latin typeface="Arial"/>
                          <a:ea typeface="Calibri"/>
                          <a:cs typeface="Times New Roman"/>
                        </a:rPr>
                        <a:t>Sex</a:t>
                      </a:r>
                      <a:endParaRPr lang="en-US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800" b="1">
                          <a:latin typeface="Arial"/>
                          <a:ea typeface="Calibri"/>
                          <a:cs typeface="Times New Roman"/>
                        </a:rPr>
                        <a:t>Phenotype</a:t>
                      </a:r>
                      <a:endParaRPr lang="en-US" sz="2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800">
                          <a:latin typeface="Arial"/>
                          <a:ea typeface="Calibri"/>
                          <a:cs typeface="Times New Roman"/>
                        </a:rPr>
                        <a:t>X</a:t>
                      </a:r>
                      <a:r>
                        <a:rPr lang="en-US" sz="2800" baseline="30000">
                          <a:latin typeface="Arial"/>
                          <a:ea typeface="Calibri"/>
                          <a:cs typeface="Times New Roman"/>
                        </a:rPr>
                        <a:t>H</a:t>
                      </a:r>
                      <a:r>
                        <a:rPr lang="en-US" sz="2800">
                          <a:latin typeface="Arial"/>
                          <a:ea typeface="Calibri"/>
                          <a:cs typeface="Times New Roman"/>
                        </a:rPr>
                        <a:t> X</a:t>
                      </a:r>
                      <a:r>
                        <a:rPr lang="en-US" sz="2800" baseline="30000">
                          <a:latin typeface="Arial"/>
                          <a:ea typeface="Calibri"/>
                          <a:cs typeface="Times New Roman"/>
                        </a:rPr>
                        <a:t>H</a:t>
                      </a:r>
                      <a:endParaRPr lang="en-US" sz="2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800" dirty="0" smtClean="0">
                          <a:solidFill>
                            <a:srgbClr val="FF0000"/>
                          </a:solidFill>
                          <a:latin typeface="Arial"/>
                          <a:ea typeface="Calibri"/>
                          <a:cs typeface="Times New Roman"/>
                        </a:rPr>
                        <a:t>Female</a:t>
                      </a:r>
                      <a:endParaRPr lang="en-US" sz="2800" dirty="0">
                        <a:solidFill>
                          <a:srgbClr val="FF0000"/>
                        </a:solidFill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800" dirty="0" smtClean="0">
                          <a:solidFill>
                            <a:srgbClr val="FF0000"/>
                          </a:solidFill>
                          <a:latin typeface="Arial"/>
                          <a:ea typeface="Calibri"/>
                          <a:cs typeface="Times New Roman"/>
                        </a:rPr>
                        <a:t>Normal blood clotting</a:t>
                      </a:r>
                      <a:endParaRPr lang="en-US" sz="2800" dirty="0">
                        <a:solidFill>
                          <a:srgbClr val="FF0000"/>
                        </a:solidFill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800" dirty="0">
                          <a:latin typeface="Arial"/>
                          <a:ea typeface="Calibri"/>
                          <a:cs typeface="Times New Roman"/>
                        </a:rPr>
                        <a:t>X</a:t>
                      </a:r>
                      <a:r>
                        <a:rPr lang="en-US" sz="2800" baseline="30000" dirty="0">
                          <a:latin typeface="Arial"/>
                          <a:ea typeface="Calibri"/>
                          <a:cs typeface="Times New Roman"/>
                        </a:rPr>
                        <a:t>H</a:t>
                      </a:r>
                      <a:r>
                        <a:rPr lang="en-US" sz="2800" dirty="0">
                          <a:latin typeface="Arial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2800" dirty="0" err="1">
                          <a:latin typeface="Arial"/>
                          <a:ea typeface="Calibri"/>
                          <a:cs typeface="Times New Roman"/>
                        </a:rPr>
                        <a:t>X</a:t>
                      </a:r>
                      <a:r>
                        <a:rPr lang="en-US" sz="2800" baseline="30000" dirty="0" err="1">
                          <a:latin typeface="Arial"/>
                          <a:ea typeface="Calibri"/>
                          <a:cs typeface="Times New Roman"/>
                        </a:rPr>
                        <a:t>h</a:t>
                      </a:r>
                      <a:endParaRPr lang="en-US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800" dirty="0" smtClean="0">
                          <a:solidFill>
                            <a:srgbClr val="FF0000"/>
                          </a:solidFill>
                          <a:latin typeface="Arial"/>
                          <a:ea typeface="Calibri"/>
                          <a:cs typeface="Times New Roman"/>
                        </a:rPr>
                        <a:t>Female</a:t>
                      </a:r>
                      <a:endParaRPr lang="en-US" sz="2800" dirty="0">
                        <a:solidFill>
                          <a:srgbClr val="FF0000"/>
                        </a:solidFill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800" dirty="0" smtClean="0">
                          <a:solidFill>
                            <a:srgbClr val="FF0000"/>
                          </a:solidFill>
                          <a:latin typeface="Arial"/>
                          <a:ea typeface="Calibri"/>
                          <a:cs typeface="Times New Roman"/>
                        </a:rPr>
                        <a:t>Normal</a:t>
                      </a:r>
                      <a:r>
                        <a:rPr lang="en-US" sz="2800" baseline="0" dirty="0" smtClean="0">
                          <a:solidFill>
                            <a:srgbClr val="FF0000"/>
                          </a:solidFill>
                          <a:latin typeface="Arial"/>
                          <a:ea typeface="Calibri"/>
                          <a:cs typeface="Times New Roman"/>
                        </a:rPr>
                        <a:t> blood clotting</a:t>
                      </a:r>
                      <a:endParaRPr lang="en-US" sz="2800" dirty="0">
                        <a:solidFill>
                          <a:srgbClr val="FF0000"/>
                        </a:solidFill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800" dirty="0" err="1">
                          <a:latin typeface="Arial"/>
                          <a:ea typeface="Calibri"/>
                          <a:cs typeface="Times New Roman"/>
                        </a:rPr>
                        <a:t>X</a:t>
                      </a:r>
                      <a:r>
                        <a:rPr lang="en-US" sz="2800" baseline="30000" dirty="0" err="1">
                          <a:latin typeface="Arial"/>
                          <a:ea typeface="Calibri"/>
                          <a:cs typeface="Times New Roman"/>
                        </a:rPr>
                        <a:t>h</a:t>
                      </a:r>
                      <a:r>
                        <a:rPr lang="en-US" sz="2800" dirty="0">
                          <a:latin typeface="Arial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2800" dirty="0" err="1">
                          <a:latin typeface="Arial"/>
                          <a:ea typeface="Calibri"/>
                          <a:cs typeface="Times New Roman"/>
                        </a:rPr>
                        <a:t>X</a:t>
                      </a:r>
                      <a:r>
                        <a:rPr lang="en-US" sz="2800" baseline="30000" dirty="0" err="1">
                          <a:latin typeface="Arial"/>
                          <a:ea typeface="Calibri"/>
                          <a:cs typeface="Times New Roman"/>
                        </a:rPr>
                        <a:t>h</a:t>
                      </a:r>
                      <a:endParaRPr lang="en-US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800" dirty="0" smtClean="0">
                          <a:solidFill>
                            <a:srgbClr val="FF0000"/>
                          </a:solidFill>
                          <a:latin typeface="Arial"/>
                          <a:ea typeface="Calibri"/>
                          <a:cs typeface="Times New Roman"/>
                        </a:rPr>
                        <a:t>Female</a:t>
                      </a:r>
                      <a:endParaRPr lang="en-US" sz="2800" dirty="0">
                        <a:solidFill>
                          <a:srgbClr val="FF0000"/>
                        </a:solidFill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800" dirty="0" smtClean="0">
                          <a:solidFill>
                            <a:srgbClr val="FF0000"/>
                          </a:solidFill>
                          <a:latin typeface="Arial"/>
                          <a:ea typeface="Calibri"/>
                          <a:cs typeface="Times New Roman"/>
                        </a:rPr>
                        <a:t>Hemophilia</a:t>
                      </a:r>
                      <a:endParaRPr lang="en-US" sz="2800" dirty="0">
                        <a:solidFill>
                          <a:srgbClr val="FF0000"/>
                        </a:solidFill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800">
                          <a:latin typeface="Arial"/>
                          <a:ea typeface="Calibri"/>
                          <a:cs typeface="Times New Roman"/>
                        </a:rPr>
                        <a:t>X</a:t>
                      </a:r>
                      <a:r>
                        <a:rPr lang="en-US" sz="2800" baseline="30000">
                          <a:latin typeface="Arial"/>
                          <a:ea typeface="Calibri"/>
                          <a:cs typeface="Times New Roman"/>
                        </a:rPr>
                        <a:t>H</a:t>
                      </a:r>
                      <a:r>
                        <a:rPr lang="en-US" sz="2800">
                          <a:latin typeface="Arial"/>
                          <a:ea typeface="Calibri"/>
                          <a:cs typeface="Times New Roman"/>
                        </a:rPr>
                        <a:t>Y</a:t>
                      </a:r>
                      <a:endParaRPr lang="en-US" sz="2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800" dirty="0" smtClean="0">
                          <a:solidFill>
                            <a:srgbClr val="FF0000"/>
                          </a:solidFill>
                          <a:latin typeface="Arial"/>
                          <a:ea typeface="Calibri"/>
                          <a:cs typeface="Times New Roman"/>
                        </a:rPr>
                        <a:t>Male</a:t>
                      </a:r>
                      <a:endParaRPr lang="en-US" sz="2800" dirty="0">
                        <a:solidFill>
                          <a:srgbClr val="FF0000"/>
                        </a:solidFill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800" dirty="0" smtClean="0">
                          <a:solidFill>
                            <a:srgbClr val="FF0000"/>
                          </a:solidFill>
                          <a:latin typeface="Arial"/>
                          <a:ea typeface="Calibri"/>
                          <a:cs typeface="Times New Roman"/>
                        </a:rPr>
                        <a:t>Normal</a:t>
                      </a:r>
                      <a:r>
                        <a:rPr lang="en-US" sz="2800" baseline="0" dirty="0" smtClean="0">
                          <a:solidFill>
                            <a:srgbClr val="FF0000"/>
                          </a:solidFill>
                          <a:latin typeface="Arial"/>
                          <a:ea typeface="Calibri"/>
                          <a:cs typeface="Times New Roman"/>
                        </a:rPr>
                        <a:t> blood clotting</a:t>
                      </a:r>
                      <a:endParaRPr lang="en-US" sz="2800" dirty="0">
                        <a:solidFill>
                          <a:srgbClr val="FF0000"/>
                        </a:solidFill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800" dirty="0" err="1">
                          <a:latin typeface="Arial"/>
                          <a:ea typeface="Calibri"/>
                          <a:cs typeface="Times New Roman"/>
                        </a:rPr>
                        <a:t>X</a:t>
                      </a:r>
                      <a:r>
                        <a:rPr lang="en-US" sz="2800" baseline="30000" dirty="0" err="1">
                          <a:latin typeface="Arial"/>
                          <a:ea typeface="Calibri"/>
                          <a:cs typeface="Times New Roman"/>
                        </a:rPr>
                        <a:t>h</a:t>
                      </a:r>
                      <a:r>
                        <a:rPr lang="en-US" sz="2800" dirty="0" err="1">
                          <a:latin typeface="Arial"/>
                          <a:ea typeface="Calibri"/>
                          <a:cs typeface="Times New Roman"/>
                        </a:rPr>
                        <a:t>Y</a:t>
                      </a:r>
                      <a:endParaRPr lang="en-US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800" dirty="0" smtClean="0">
                          <a:solidFill>
                            <a:srgbClr val="FF0000"/>
                          </a:solidFill>
                          <a:latin typeface="Arial"/>
                          <a:ea typeface="Calibri"/>
                          <a:cs typeface="Times New Roman"/>
                        </a:rPr>
                        <a:t>Male</a:t>
                      </a:r>
                      <a:endParaRPr lang="en-US" sz="2800" dirty="0">
                        <a:solidFill>
                          <a:srgbClr val="FF0000"/>
                        </a:solidFill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800" dirty="0" smtClean="0">
                          <a:solidFill>
                            <a:srgbClr val="FF0000"/>
                          </a:solidFill>
                          <a:latin typeface="Arial"/>
                          <a:ea typeface="Calibri"/>
                          <a:cs typeface="Times New Roman"/>
                        </a:rPr>
                        <a:t>Hemophilia</a:t>
                      </a:r>
                      <a:r>
                        <a:rPr lang="en-US" sz="2800" baseline="0" dirty="0" smtClean="0">
                          <a:solidFill>
                            <a:srgbClr val="FF0000"/>
                          </a:solidFill>
                          <a:latin typeface="Arial"/>
                          <a:ea typeface="Calibri"/>
                          <a:cs typeface="Times New Roman"/>
                        </a:rPr>
                        <a:t> </a:t>
                      </a:r>
                      <a:endParaRPr lang="en-US" sz="2800" dirty="0">
                        <a:solidFill>
                          <a:srgbClr val="FF0000"/>
                        </a:solidFill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8361550" y="1023799"/>
            <a:ext cx="70500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rgbClr val="00B050"/>
                </a:solidFill>
              </a:rPr>
              <a:t>LTD</a:t>
            </a:r>
            <a:endParaRPr lang="en-US" sz="2800" dirty="0">
              <a:solidFill>
                <a:srgbClr val="00B05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38545" y="1828800"/>
            <a:ext cx="72648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14)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762000"/>
            <a:ext cx="8229600" cy="4525963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/>
              <a:t>15) X-linked recessive traits will be more common in which sex?  Why</a:t>
            </a:r>
            <a:r>
              <a:rPr lang="en-US" dirty="0" smtClean="0"/>
              <a:t>?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>
                <a:solidFill>
                  <a:srgbClr val="FF0000"/>
                </a:solidFill>
              </a:rPr>
              <a:t>It is more common in males because…</a:t>
            </a:r>
          </a:p>
          <a:p>
            <a:pPr marL="0" indent="0">
              <a:buNone/>
            </a:pPr>
            <a:r>
              <a:rPr lang="en-US" dirty="0" smtClean="0">
                <a:solidFill>
                  <a:srgbClr val="FF0000"/>
                </a:solidFill>
              </a:rPr>
              <a:t>-Males only need to receive one copy of the recessive hemophilia allele (</a:t>
            </a:r>
            <a:r>
              <a:rPr lang="en-US" dirty="0" err="1" smtClean="0">
                <a:solidFill>
                  <a:srgbClr val="FF0000"/>
                </a:solidFill>
              </a:rPr>
              <a:t>X</a:t>
            </a:r>
            <a:r>
              <a:rPr lang="en-US" baseline="30000" dirty="0" err="1" smtClean="0">
                <a:solidFill>
                  <a:srgbClr val="FF0000"/>
                </a:solidFill>
              </a:rPr>
              <a:t>h</a:t>
            </a:r>
            <a:r>
              <a:rPr lang="en-US" dirty="0" smtClean="0">
                <a:solidFill>
                  <a:srgbClr val="FF0000"/>
                </a:solidFill>
              </a:rPr>
              <a:t>) to have the disease hemophilia</a:t>
            </a:r>
          </a:p>
          <a:p>
            <a:pPr marL="0" indent="0">
              <a:buNone/>
            </a:pPr>
            <a:r>
              <a:rPr lang="en-US" dirty="0" smtClean="0">
                <a:solidFill>
                  <a:srgbClr val="FF0000"/>
                </a:solidFill>
              </a:rPr>
              <a:t>-Females must receive two copies of the allele to have the disease… this does not happen a lot  </a:t>
            </a:r>
            <a:endParaRPr lang="en-US" dirty="0">
              <a:solidFill>
                <a:srgbClr val="FF0000"/>
              </a:solidFill>
            </a:endParaRPr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7696200" y="1143000"/>
            <a:ext cx="658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rgbClr val="00B050"/>
                </a:solidFill>
              </a:rPr>
              <a:t>LTE</a:t>
            </a:r>
            <a:endParaRPr lang="en-US" sz="2800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0941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762000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16) Women with the genotype X</a:t>
            </a:r>
            <a:r>
              <a:rPr lang="en-US" baseline="30000" dirty="0" smtClean="0"/>
              <a:t>H</a:t>
            </a:r>
            <a:r>
              <a:rPr lang="en-US" dirty="0" smtClean="0"/>
              <a:t>X</a:t>
            </a:r>
            <a:r>
              <a:rPr lang="en-US" baseline="30000" dirty="0" smtClean="0"/>
              <a:t>h </a:t>
            </a:r>
            <a:r>
              <a:rPr lang="en-US" dirty="0"/>
              <a:t> </a:t>
            </a:r>
            <a:r>
              <a:rPr lang="en-US" dirty="0" smtClean="0"/>
              <a:t>are called carriers?  </a:t>
            </a:r>
            <a:r>
              <a:rPr lang="en-US" dirty="0" smtClean="0">
                <a:solidFill>
                  <a:srgbClr val="FF0000"/>
                </a:solidFill>
              </a:rPr>
              <a:t>(see notes) </a:t>
            </a:r>
            <a:endParaRPr lang="en-US" dirty="0" smtClean="0">
              <a:solidFill>
                <a:srgbClr val="FF0000"/>
              </a:solidFill>
            </a:endParaRP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369</TotalTime>
  <Words>817</Words>
  <Application>Microsoft Office PowerPoint</Application>
  <PresentationFormat>On-screen Show (4:3)</PresentationFormat>
  <Paragraphs>253</Paragraphs>
  <Slides>20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5" baseType="lpstr">
      <vt:lpstr>Arial</vt:lpstr>
      <vt:lpstr>Calibri</vt:lpstr>
      <vt:lpstr>Times New Roman</vt:lpstr>
      <vt:lpstr>Wingdings</vt:lpstr>
      <vt:lpstr>Office Theme</vt:lpstr>
      <vt:lpstr>Unit 7, Part 3 Notes: Sex-Linked Traits and Dihybrid Crosses</vt:lpstr>
      <vt:lpstr>Types of Chromosomes in a Human Cell</vt:lpstr>
      <vt:lpstr>PowerPoint Presentation</vt:lpstr>
      <vt:lpstr>PowerPoint Presentation</vt:lpstr>
      <vt:lpstr>Sex-Linked Traits</vt:lpstr>
      <vt:lpstr>Example of an X-Linked Trait (hemophilia) </vt:lpstr>
      <vt:lpstr>Hemophilia: Possible Genotypes and Phenotypes for Males and Females </vt:lpstr>
      <vt:lpstr>PowerPoint Presentation</vt:lpstr>
      <vt:lpstr>PowerPoint Presentation</vt:lpstr>
      <vt:lpstr>PowerPoint Presentation</vt:lpstr>
      <vt:lpstr>PowerPoint Presentation</vt:lpstr>
      <vt:lpstr>Tracking the Inheritance of Two Traits</vt:lpstr>
      <vt:lpstr>Example Dihybrid Cross Problem</vt:lpstr>
      <vt:lpstr>FOIL Method</vt:lpstr>
      <vt:lpstr>PowerPoint Presentation</vt:lpstr>
      <vt:lpstr>PowerPoint Presentation</vt:lpstr>
      <vt:lpstr>PowerPoint Presentation</vt:lpstr>
      <vt:lpstr>Another Example Dihybrid Cross Problem</vt:lpstr>
      <vt:lpstr>PowerPoint Presentation</vt:lpstr>
      <vt:lpstr>PowerPoint Presentation</vt:lpstr>
    </vt:vector>
  </TitlesOfParts>
  <Company>Toshiba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Unit 7, Part 3 Notes: Sex-Linked Traits and Dihybrid Crosses</dc:title>
  <dc:creator>Kate</dc:creator>
  <cp:lastModifiedBy>Kathryn O. Krouse</cp:lastModifiedBy>
  <cp:revision>20</cp:revision>
  <dcterms:created xsi:type="dcterms:W3CDTF">2017-03-20T22:13:33Z</dcterms:created>
  <dcterms:modified xsi:type="dcterms:W3CDTF">2017-03-23T18:48:21Z</dcterms:modified>
</cp:coreProperties>
</file>